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271" r:id="rId3"/>
    <p:sldId id="258" r:id="rId4"/>
    <p:sldId id="259" r:id="rId5"/>
    <p:sldId id="273" r:id="rId6"/>
    <p:sldId id="274" r:id="rId7"/>
    <p:sldId id="276" r:id="rId8"/>
    <p:sldId id="282" r:id="rId9"/>
    <p:sldId id="283" r:id="rId10"/>
    <p:sldId id="260" r:id="rId11"/>
    <p:sldId id="277" r:id="rId12"/>
    <p:sldId id="263" r:id="rId13"/>
    <p:sldId id="278" r:id="rId14"/>
    <p:sldId id="279" r:id="rId15"/>
    <p:sldId id="280" r:id="rId16"/>
    <p:sldId id="281" r:id="rId17"/>
    <p:sldId id="266" r:id="rId18"/>
    <p:sldId id="267" r:id="rId19"/>
    <p:sldId id="262" r:id="rId20"/>
    <p:sldId id="26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06" autoAdjust="0"/>
  </p:normalViewPr>
  <p:slideViewPr>
    <p:cSldViewPr snapToGrid="0" snapToObjects="1">
      <p:cViewPr>
        <p:scale>
          <a:sx n="85" d="100"/>
          <a:sy n="85" d="100"/>
        </p:scale>
        <p:origin x="-904" y="7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E22AFE-8BA5-A343-BCD8-4CBFDC159268}" type="datetimeFigureOut">
              <a:rPr lang="en-US" smtClean="0"/>
              <a:t>10/23/15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9B2AE1-3C08-C04B-8EB5-CB57EEC0C589}" type="slidenum">
              <a:rPr lang="en-US" smtClean="0"/>
              <a:t>‹#›</a:t>
            </a:fld>
            <a:endParaRPr lang="en-US"/>
          </a:p>
        </p:txBody>
      </p:sp>
    </p:spTree>
    <p:extLst>
      <p:ext uri="{BB962C8B-B14F-4D97-AF65-F5344CB8AC3E}">
        <p14:creationId xmlns:p14="http://schemas.microsoft.com/office/powerpoint/2010/main" val="39990784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Anatomical connectivity</a:t>
            </a:r>
          </a:p>
          <a:p>
            <a:r>
              <a:rPr lang="en-US" dirty="0" smtClean="0"/>
              <a:t>Diffusion</a:t>
            </a:r>
            <a:r>
              <a:rPr lang="zh-CN" altLang="en-US" dirty="0" smtClean="0"/>
              <a:t> </a:t>
            </a:r>
            <a:r>
              <a:rPr lang="en-US" altLang="zh-CN" dirty="0" smtClean="0"/>
              <a:t>MRI</a:t>
            </a:r>
            <a:endParaRPr lang="en-US" dirty="0"/>
          </a:p>
        </p:txBody>
      </p:sp>
      <p:sp>
        <p:nvSpPr>
          <p:cNvPr id="4" name="Slide Number Placeholder 3"/>
          <p:cNvSpPr>
            <a:spLocks noGrp="1"/>
          </p:cNvSpPr>
          <p:nvPr>
            <p:ph type="sldNum" sz="quarter" idx="10"/>
          </p:nvPr>
        </p:nvSpPr>
        <p:spPr/>
        <p:txBody>
          <a:bodyPr/>
          <a:lstStyle/>
          <a:p>
            <a:fld id="{AD9B2AE1-3C08-C04B-8EB5-CB57EEC0C589}" type="slidenum">
              <a:rPr lang="en-US" smtClean="0"/>
              <a:t>2</a:t>
            </a:fld>
            <a:endParaRPr lang="en-US"/>
          </a:p>
        </p:txBody>
      </p:sp>
    </p:spTree>
    <p:extLst>
      <p:ext uri="{BB962C8B-B14F-4D97-AF65-F5344CB8AC3E}">
        <p14:creationId xmlns:p14="http://schemas.microsoft.com/office/powerpoint/2010/main" val="3330796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Convoluted</a:t>
            </a:r>
            <a:r>
              <a:rPr lang="zh-CN" altLang="en-US" dirty="0" smtClean="0"/>
              <a:t> </a:t>
            </a:r>
            <a:r>
              <a:rPr lang="en-US" altLang="zh-CN" dirty="0" smtClean="0"/>
              <a:t>with</a:t>
            </a:r>
            <a:r>
              <a:rPr lang="zh-CN" altLang="en-US" dirty="0" smtClean="0"/>
              <a:t> </a:t>
            </a:r>
            <a:r>
              <a:rPr lang="en-US" altLang="zh-CN" dirty="0" err="1" smtClean="0"/>
              <a:t>guassian</a:t>
            </a:r>
            <a:r>
              <a:rPr lang="zh-CN" altLang="en-US" dirty="0" smtClean="0"/>
              <a:t> </a:t>
            </a:r>
            <a:r>
              <a:rPr lang="en-US" altLang="zh-CN" dirty="0" smtClean="0"/>
              <a:t>kernel</a:t>
            </a:r>
          </a:p>
        </p:txBody>
      </p:sp>
      <p:sp>
        <p:nvSpPr>
          <p:cNvPr id="4" name="Slide Number Placeholder 3"/>
          <p:cNvSpPr>
            <a:spLocks noGrp="1"/>
          </p:cNvSpPr>
          <p:nvPr>
            <p:ph type="sldNum" sz="quarter" idx="10"/>
          </p:nvPr>
        </p:nvSpPr>
        <p:spPr/>
        <p:txBody>
          <a:bodyPr/>
          <a:lstStyle/>
          <a:p>
            <a:fld id="{AD9B2AE1-3C08-C04B-8EB5-CB57EEC0C589}" type="slidenum">
              <a:rPr lang="en-US" smtClean="0"/>
              <a:t>11</a:t>
            </a:fld>
            <a:endParaRPr lang="en-US"/>
          </a:p>
        </p:txBody>
      </p:sp>
    </p:spTree>
    <p:extLst>
      <p:ext uri="{BB962C8B-B14F-4D97-AF65-F5344CB8AC3E}">
        <p14:creationId xmlns:p14="http://schemas.microsoft.com/office/powerpoint/2010/main" val="1487624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Convoluted</a:t>
            </a:r>
            <a:r>
              <a:rPr lang="zh-CN" altLang="en-US" dirty="0" smtClean="0"/>
              <a:t> </a:t>
            </a:r>
            <a:r>
              <a:rPr lang="en-US" altLang="zh-CN" dirty="0" smtClean="0"/>
              <a:t>with</a:t>
            </a:r>
            <a:r>
              <a:rPr lang="zh-CN" altLang="en-US" dirty="0" smtClean="0"/>
              <a:t> </a:t>
            </a:r>
            <a:r>
              <a:rPr lang="en-US" altLang="zh-CN" dirty="0" err="1" smtClean="0"/>
              <a:t>guassian</a:t>
            </a:r>
            <a:r>
              <a:rPr lang="zh-CN" altLang="en-US" dirty="0" smtClean="0"/>
              <a:t> </a:t>
            </a:r>
            <a:r>
              <a:rPr lang="en-US" altLang="zh-CN" dirty="0" smtClean="0"/>
              <a:t>kernel</a:t>
            </a:r>
          </a:p>
          <a:p>
            <a:r>
              <a:rPr lang="en-US" dirty="0" smtClean="0"/>
              <a:t>smaller eigenvalues indicate longer diffusion times</a:t>
            </a:r>
            <a:r>
              <a:rPr lang="en-US" altLang="zh-CN" dirty="0" smtClean="0"/>
              <a:t>,</a:t>
            </a:r>
            <a:r>
              <a:rPr lang="zh-CN" altLang="en-US" dirty="0" smtClean="0"/>
              <a:t> </a:t>
            </a:r>
            <a:r>
              <a:rPr lang="en-US" altLang="zh-CN" dirty="0" smtClean="0"/>
              <a:t>indicating</a:t>
            </a:r>
            <a:r>
              <a:rPr lang="zh-CN" altLang="en-US" dirty="0" smtClean="0"/>
              <a:t> </a:t>
            </a:r>
            <a:r>
              <a:rPr lang="en-US" dirty="0" smtClean="0"/>
              <a:t>a large proportion of </a:t>
            </a:r>
            <a:r>
              <a:rPr lang="en-US" dirty="0" err="1" smtClean="0"/>
              <a:t>intramodule</a:t>
            </a:r>
            <a:r>
              <a:rPr lang="en-US" dirty="0" smtClean="0"/>
              <a:t> connections and a low number of </a:t>
            </a:r>
            <a:r>
              <a:rPr lang="en-US" dirty="0" err="1" smtClean="0"/>
              <a:t>intermodule</a:t>
            </a:r>
            <a:r>
              <a:rPr lang="en-US" dirty="0" smtClean="0"/>
              <a:t> connections</a:t>
            </a:r>
          </a:p>
        </p:txBody>
      </p:sp>
      <p:sp>
        <p:nvSpPr>
          <p:cNvPr id="4" name="Slide Number Placeholder 3"/>
          <p:cNvSpPr>
            <a:spLocks noGrp="1"/>
          </p:cNvSpPr>
          <p:nvPr>
            <p:ph type="sldNum" sz="quarter" idx="10"/>
          </p:nvPr>
        </p:nvSpPr>
        <p:spPr/>
        <p:txBody>
          <a:bodyPr/>
          <a:lstStyle/>
          <a:p>
            <a:fld id="{AD9B2AE1-3C08-C04B-8EB5-CB57EEC0C589}" type="slidenum">
              <a:rPr lang="en-US" smtClean="0"/>
              <a:t>12</a:t>
            </a:fld>
            <a:endParaRPr lang="en-US"/>
          </a:p>
        </p:txBody>
      </p:sp>
    </p:spTree>
    <p:extLst>
      <p:ext uri="{BB962C8B-B14F-4D97-AF65-F5344CB8AC3E}">
        <p14:creationId xmlns:p14="http://schemas.microsoft.com/office/powerpoint/2010/main" val="1487624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Convoluted</a:t>
            </a:r>
            <a:r>
              <a:rPr lang="zh-CN" altLang="en-US" dirty="0" smtClean="0"/>
              <a:t> </a:t>
            </a:r>
            <a:r>
              <a:rPr lang="en-US" altLang="zh-CN" dirty="0" smtClean="0"/>
              <a:t>with</a:t>
            </a:r>
            <a:r>
              <a:rPr lang="zh-CN" altLang="en-US" dirty="0" smtClean="0"/>
              <a:t> </a:t>
            </a:r>
            <a:r>
              <a:rPr lang="en-US" altLang="zh-CN" dirty="0" err="1" smtClean="0"/>
              <a:t>guassian</a:t>
            </a:r>
            <a:r>
              <a:rPr lang="zh-CN" altLang="en-US" dirty="0" smtClean="0"/>
              <a:t> </a:t>
            </a:r>
            <a:r>
              <a:rPr lang="en-US" altLang="zh-CN" dirty="0" smtClean="0"/>
              <a:t>kernel</a:t>
            </a:r>
          </a:p>
        </p:txBody>
      </p:sp>
      <p:sp>
        <p:nvSpPr>
          <p:cNvPr id="4" name="Slide Number Placeholder 3"/>
          <p:cNvSpPr>
            <a:spLocks noGrp="1"/>
          </p:cNvSpPr>
          <p:nvPr>
            <p:ph type="sldNum" sz="quarter" idx="10"/>
          </p:nvPr>
        </p:nvSpPr>
        <p:spPr/>
        <p:txBody>
          <a:bodyPr/>
          <a:lstStyle/>
          <a:p>
            <a:fld id="{AD9B2AE1-3C08-C04B-8EB5-CB57EEC0C589}" type="slidenum">
              <a:rPr lang="en-US" smtClean="0"/>
              <a:t>13</a:t>
            </a:fld>
            <a:endParaRPr lang="en-US"/>
          </a:p>
        </p:txBody>
      </p:sp>
    </p:spTree>
    <p:extLst>
      <p:ext uri="{BB962C8B-B14F-4D97-AF65-F5344CB8AC3E}">
        <p14:creationId xmlns:p14="http://schemas.microsoft.com/office/powerpoint/2010/main" val="1487624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Additional visual inspection of the eigenvector linked to the largest eigenvalue, presented with respect to communities as identified in </a:t>
            </a:r>
            <a:r>
              <a:rPr lang="en-US" sz="1200" kern="1200" dirty="0" err="1" smtClean="0">
                <a:solidFill>
                  <a:schemeClr val="tx1"/>
                </a:solidFill>
                <a:effectLst/>
                <a:latin typeface="+mn-lt"/>
                <a:ea typeface="+mn-ea"/>
                <a:cs typeface="+mn-cs"/>
              </a:rPr>
              <a:t>Harriger</a:t>
            </a:r>
            <a:r>
              <a:rPr lang="en-US" sz="1200" kern="1200" dirty="0" smtClean="0">
                <a:solidFill>
                  <a:schemeClr val="tx1"/>
                </a:solidFill>
                <a:effectLst/>
                <a:latin typeface="+mn-lt"/>
                <a:ea typeface="+mn-ea"/>
                <a:cs typeface="+mn-cs"/>
              </a:rPr>
              <a:t> et al. (2012), showed that this eigenvector was localized on two of the five structural modules, identified to include frontal/orbitofrontal and temporal regions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a:t>
            </a:r>
            <a:r>
              <a:rPr lang="zh-CN" alt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weaker </a:t>
            </a:r>
            <a:r>
              <a:rPr lang="en-US" sz="1200" kern="1200" dirty="0" err="1" smtClean="0">
                <a:solidFill>
                  <a:schemeClr val="tx1"/>
                </a:solidFill>
                <a:effectLst/>
                <a:latin typeface="+mn-lt"/>
                <a:ea typeface="+mn-ea"/>
                <a:cs typeface="+mn-cs"/>
              </a:rPr>
              <a:t>bipartiteness</a:t>
            </a:r>
            <a:r>
              <a:rPr lang="en-US" sz="1200" kern="1200" dirty="0" smtClean="0">
                <a:solidFill>
                  <a:schemeClr val="tx1"/>
                </a:solidFill>
                <a:effectLst/>
                <a:latin typeface="+mn-lt"/>
                <a:ea typeface="+mn-ea"/>
                <a:cs typeface="+mn-cs"/>
              </a:rPr>
              <a:t> in the network of the cat cortex, indicating more odd cyclic motifs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Additional visual inspection showed that the eigenvector associated with this eigenvalue was restricted to one of the four communities identified (Newman, 2006). This community included mostly ventral cord motor neurons, indicating that this class constitutes a relative high bipartite community.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D9B2AE1-3C08-C04B-8EB5-CB57EEC0C589}" type="slidenum">
              <a:rPr lang="en-US" smtClean="0"/>
              <a:t>14</a:t>
            </a:fld>
            <a:endParaRPr lang="en-US"/>
          </a:p>
        </p:txBody>
      </p:sp>
    </p:spTree>
    <p:extLst>
      <p:ext uri="{BB962C8B-B14F-4D97-AF65-F5344CB8AC3E}">
        <p14:creationId xmlns:p14="http://schemas.microsoft.com/office/powerpoint/2010/main" val="1487624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Convoluted</a:t>
            </a:r>
            <a:r>
              <a:rPr lang="zh-CN" altLang="en-US" dirty="0" smtClean="0"/>
              <a:t> </a:t>
            </a:r>
            <a:r>
              <a:rPr lang="en-US" altLang="zh-CN" dirty="0" smtClean="0"/>
              <a:t>with</a:t>
            </a:r>
            <a:r>
              <a:rPr lang="zh-CN" altLang="en-US" dirty="0" smtClean="0"/>
              <a:t> </a:t>
            </a:r>
            <a:r>
              <a:rPr lang="en-US" altLang="zh-CN" dirty="0" err="1" smtClean="0"/>
              <a:t>guassian</a:t>
            </a:r>
            <a:r>
              <a:rPr lang="zh-CN" altLang="en-US" dirty="0" smtClean="0"/>
              <a:t> </a:t>
            </a:r>
            <a:r>
              <a:rPr lang="en-US" altLang="zh-CN" dirty="0" smtClean="0"/>
              <a:t>kernel</a:t>
            </a:r>
          </a:p>
        </p:txBody>
      </p:sp>
      <p:sp>
        <p:nvSpPr>
          <p:cNvPr id="4" name="Slide Number Placeholder 3"/>
          <p:cNvSpPr>
            <a:spLocks noGrp="1"/>
          </p:cNvSpPr>
          <p:nvPr>
            <p:ph type="sldNum" sz="quarter" idx="10"/>
          </p:nvPr>
        </p:nvSpPr>
        <p:spPr/>
        <p:txBody>
          <a:bodyPr/>
          <a:lstStyle/>
          <a:p>
            <a:fld id="{AD9B2AE1-3C08-C04B-8EB5-CB57EEC0C589}" type="slidenum">
              <a:rPr lang="en-US" smtClean="0"/>
              <a:t>15</a:t>
            </a:fld>
            <a:endParaRPr lang="en-US"/>
          </a:p>
        </p:txBody>
      </p:sp>
    </p:spTree>
    <p:extLst>
      <p:ext uri="{BB962C8B-B14F-4D97-AF65-F5344CB8AC3E}">
        <p14:creationId xmlns:p14="http://schemas.microsoft.com/office/powerpoint/2010/main" val="1487624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Convoluted</a:t>
            </a:r>
            <a:r>
              <a:rPr lang="zh-CN" altLang="en-US" dirty="0" smtClean="0"/>
              <a:t> </a:t>
            </a:r>
            <a:r>
              <a:rPr lang="en-US" altLang="zh-CN" dirty="0" smtClean="0"/>
              <a:t>with</a:t>
            </a:r>
            <a:r>
              <a:rPr lang="zh-CN" altLang="en-US" dirty="0" smtClean="0"/>
              <a:t> </a:t>
            </a:r>
            <a:r>
              <a:rPr lang="en-US" altLang="zh-CN" dirty="0" err="1" smtClean="0"/>
              <a:t>guassian</a:t>
            </a:r>
            <a:r>
              <a:rPr lang="zh-CN" altLang="en-US" dirty="0" smtClean="0"/>
              <a:t> </a:t>
            </a:r>
            <a:r>
              <a:rPr lang="en-US" altLang="zh-CN" dirty="0" smtClean="0"/>
              <a:t>kernel</a:t>
            </a:r>
          </a:p>
          <a:p>
            <a:r>
              <a:rPr lang="en-US" dirty="0" smtClean="0"/>
              <a:t>smaller eigenvalues indicate longer diffusion times</a:t>
            </a:r>
            <a:r>
              <a:rPr lang="en-US" altLang="zh-CN" dirty="0" smtClean="0"/>
              <a:t>,</a:t>
            </a:r>
            <a:r>
              <a:rPr lang="zh-CN" altLang="en-US" dirty="0" smtClean="0"/>
              <a:t> </a:t>
            </a:r>
            <a:r>
              <a:rPr lang="en-US" altLang="zh-CN" dirty="0" smtClean="0"/>
              <a:t>indicating</a:t>
            </a:r>
            <a:r>
              <a:rPr lang="zh-CN" altLang="en-US" dirty="0" smtClean="0"/>
              <a:t> </a:t>
            </a:r>
            <a:r>
              <a:rPr lang="en-US" dirty="0" smtClean="0"/>
              <a:t>a large proportion of </a:t>
            </a:r>
            <a:r>
              <a:rPr lang="en-US" dirty="0" err="1" smtClean="0"/>
              <a:t>intramodule</a:t>
            </a:r>
            <a:r>
              <a:rPr lang="en-US" dirty="0" smtClean="0"/>
              <a:t> connections and a low number of </a:t>
            </a:r>
            <a:r>
              <a:rPr lang="en-US" dirty="0" err="1" smtClean="0"/>
              <a:t>intermodule</a:t>
            </a:r>
            <a:r>
              <a:rPr lang="en-US" dirty="0" smtClean="0"/>
              <a:t> connections</a:t>
            </a:r>
          </a:p>
        </p:txBody>
      </p:sp>
      <p:sp>
        <p:nvSpPr>
          <p:cNvPr id="4" name="Slide Number Placeholder 3"/>
          <p:cNvSpPr>
            <a:spLocks noGrp="1"/>
          </p:cNvSpPr>
          <p:nvPr>
            <p:ph type="sldNum" sz="quarter" idx="10"/>
          </p:nvPr>
        </p:nvSpPr>
        <p:spPr/>
        <p:txBody>
          <a:bodyPr/>
          <a:lstStyle/>
          <a:p>
            <a:fld id="{AD9B2AE1-3C08-C04B-8EB5-CB57EEC0C589}" type="slidenum">
              <a:rPr lang="en-US" smtClean="0"/>
              <a:t>16</a:t>
            </a:fld>
            <a:endParaRPr lang="en-US"/>
          </a:p>
        </p:txBody>
      </p:sp>
    </p:spTree>
    <p:extLst>
      <p:ext uri="{BB962C8B-B14F-4D97-AF65-F5344CB8AC3E}">
        <p14:creationId xmlns:p14="http://schemas.microsoft.com/office/powerpoint/2010/main" val="1487624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Food</a:t>
            </a:r>
            <a:r>
              <a:rPr lang="zh-CN" altLang="en-US" dirty="0" smtClean="0"/>
              <a:t> </a:t>
            </a:r>
            <a:r>
              <a:rPr lang="en-US" altLang="zh-CN" dirty="0" smtClean="0"/>
              <a:t>chain</a:t>
            </a:r>
            <a:r>
              <a:rPr lang="zh-CN" altLang="en-US" dirty="0" smtClean="0"/>
              <a:t> </a:t>
            </a:r>
            <a:r>
              <a:rPr lang="en-US" altLang="zh-CN" dirty="0" smtClean="0"/>
              <a:t>in</a:t>
            </a:r>
            <a:r>
              <a:rPr lang="zh-CN" altLang="en-US" dirty="0" smtClean="0"/>
              <a:t> </a:t>
            </a:r>
            <a:r>
              <a:rPr lang="en-US" altLang="zh-CN" dirty="0" err="1" smtClean="0"/>
              <a:t>florida</a:t>
            </a:r>
            <a:r>
              <a:rPr lang="zh-CN" altLang="en-US" dirty="0" smtClean="0"/>
              <a:t> </a:t>
            </a:r>
            <a:r>
              <a:rPr lang="en-US" altLang="zh-CN" dirty="0" smtClean="0"/>
              <a:t>during</a:t>
            </a:r>
            <a:r>
              <a:rPr lang="zh-CN" altLang="en-US" dirty="0" smtClean="0"/>
              <a:t> </a:t>
            </a:r>
            <a:r>
              <a:rPr lang="en-US" altLang="zh-CN" dirty="0" smtClean="0"/>
              <a:t>wet</a:t>
            </a:r>
            <a:r>
              <a:rPr lang="zh-CN" altLang="en-US" dirty="0" smtClean="0"/>
              <a:t> </a:t>
            </a:r>
            <a:r>
              <a:rPr lang="en-US" altLang="zh-CN" dirty="0" smtClean="0"/>
              <a:t>season</a:t>
            </a:r>
          </a:p>
          <a:p>
            <a:r>
              <a:rPr lang="en-US" dirty="0" smtClean="0"/>
              <a:t>Email</a:t>
            </a:r>
            <a:r>
              <a:rPr lang="zh-CN" altLang="en-US" dirty="0" smtClean="0"/>
              <a:t> </a:t>
            </a:r>
            <a:r>
              <a:rPr lang="en-US" altLang="zh-CN" dirty="0" smtClean="0"/>
              <a:t>interchange</a:t>
            </a:r>
            <a:r>
              <a:rPr lang="zh-CN" altLang="en-US" dirty="0" smtClean="0"/>
              <a:t> </a:t>
            </a:r>
            <a:r>
              <a:rPr lang="en-US" altLang="zh-CN" dirty="0" smtClean="0"/>
              <a:t>network</a:t>
            </a:r>
          </a:p>
          <a:p>
            <a:r>
              <a:rPr lang="en-US" dirty="0" smtClean="0"/>
              <a:t>Football</a:t>
            </a:r>
            <a:r>
              <a:rPr lang="zh-CN" altLang="en-US" dirty="0" smtClean="0"/>
              <a:t> </a:t>
            </a:r>
            <a:r>
              <a:rPr lang="en-US" altLang="zh-CN" dirty="0" smtClean="0"/>
              <a:t>web</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 edge represents a power supply line</a:t>
            </a:r>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in</a:t>
            </a:r>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western</a:t>
            </a:r>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states</a:t>
            </a:r>
            <a:r>
              <a:rPr lang="en-US" sz="1200" kern="1200" dirty="0" smtClean="0">
                <a:solidFill>
                  <a:schemeClr val="tx1"/>
                </a:solidFill>
                <a:latin typeface="+mn-lt"/>
                <a:ea typeface="+mn-ea"/>
                <a:cs typeface="+mn-cs"/>
              </a:rPr>
              <a:t>. A node is either a generator, a </a:t>
            </a:r>
            <a:r>
              <a:rPr lang="en-US" sz="1200" kern="1200" dirty="0" err="1" smtClean="0">
                <a:solidFill>
                  <a:schemeClr val="tx1"/>
                </a:solidFill>
                <a:latin typeface="+mn-lt"/>
                <a:ea typeface="+mn-ea"/>
                <a:cs typeface="+mn-cs"/>
              </a:rPr>
              <a:t>transformator</a:t>
            </a:r>
            <a:r>
              <a:rPr lang="en-US" sz="1200" kern="1200" dirty="0" smtClean="0">
                <a:solidFill>
                  <a:schemeClr val="tx1"/>
                </a:solidFill>
                <a:latin typeface="+mn-lt"/>
                <a:ea typeface="+mn-ea"/>
                <a:cs typeface="+mn-cs"/>
              </a:rPr>
              <a:t> or a substation.</a:t>
            </a:r>
          </a:p>
        </p:txBody>
      </p:sp>
      <p:sp>
        <p:nvSpPr>
          <p:cNvPr id="4" name="Slide Number Placeholder 3"/>
          <p:cNvSpPr>
            <a:spLocks noGrp="1"/>
          </p:cNvSpPr>
          <p:nvPr>
            <p:ph type="sldNum" sz="quarter" idx="10"/>
          </p:nvPr>
        </p:nvSpPr>
        <p:spPr/>
        <p:txBody>
          <a:bodyPr/>
          <a:lstStyle/>
          <a:p>
            <a:fld id="{AD9B2AE1-3C08-C04B-8EB5-CB57EEC0C589}" type="slidenum">
              <a:rPr lang="en-US" smtClean="0"/>
              <a:t>18</a:t>
            </a:fld>
            <a:endParaRPr lang="en-US"/>
          </a:p>
        </p:txBody>
      </p:sp>
    </p:spTree>
    <p:extLst>
      <p:ext uri="{BB962C8B-B14F-4D97-AF65-F5344CB8AC3E}">
        <p14:creationId xmlns:p14="http://schemas.microsoft.com/office/powerpoint/2010/main" val="1301295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Rewiring</a:t>
            </a:r>
            <a:r>
              <a:rPr lang="zh-CN" altLang="en-US" dirty="0" smtClean="0"/>
              <a:t> </a:t>
            </a:r>
            <a:r>
              <a:rPr lang="en-US" altLang="zh-CN" dirty="0" smtClean="0"/>
              <a:t>1%</a:t>
            </a:r>
            <a:r>
              <a:rPr lang="zh-CN" altLang="en-US" dirty="0" smtClean="0"/>
              <a:t> </a:t>
            </a:r>
            <a:r>
              <a:rPr lang="en-US" altLang="zh-CN" dirty="0" smtClean="0"/>
              <a:t>2%</a:t>
            </a:r>
            <a:r>
              <a:rPr lang="zh-CN" altLang="en-US" dirty="0" smtClean="0"/>
              <a:t> </a:t>
            </a:r>
            <a:r>
              <a:rPr lang="en-US" altLang="zh-CN" dirty="0" smtClean="0"/>
              <a:t>5%</a:t>
            </a:r>
            <a:r>
              <a:rPr lang="zh-CN" altLang="en-US" dirty="0" smtClean="0"/>
              <a:t> </a:t>
            </a:r>
            <a:r>
              <a:rPr lang="en-US" altLang="zh-CN" dirty="0" smtClean="0"/>
              <a:t>edges,</a:t>
            </a:r>
            <a:r>
              <a:rPr lang="zh-CN" altLang="en-US" dirty="0" smtClean="0"/>
              <a:t> </a:t>
            </a:r>
            <a:r>
              <a:rPr lang="en-US" altLang="zh-CN" dirty="0" smtClean="0"/>
              <a:t>1000</a:t>
            </a:r>
            <a:r>
              <a:rPr lang="zh-CN" altLang="en-US" dirty="0" smtClean="0"/>
              <a:t> </a:t>
            </a:r>
            <a:r>
              <a:rPr lang="en-US" altLang="zh-CN" dirty="0" smtClean="0"/>
              <a:t>rewired</a:t>
            </a:r>
            <a:r>
              <a:rPr lang="zh-CN" altLang="en-US" dirty="0" smtClean="0"/>
              <a:t> </a:t>
            </a:r>
            <a:r>
              <a:rPr lang="en-US" altLang="zh-CN" dirty="0" smtClean="0"/>
              <a:t>data</a:t>
            </a:r>
          </a:p>
          <a:p>
            <a:r>
              <a:rPr lang="zh-CN" altLang="zh-CN" dirty="0" smtClean="0"/>
              <a:t>1</a:t>
            </a:r>
            <a:r>
              <a:rPr lang="zh-CN" altLang="en-US" dirty="0" smtClean="0"/>
              <a:t> </a:t>
            </a:r>
            <a:r>
              <a:rPr lang="en-US" altLang="zh-CN" dirty="0" smtClean="0"/>
              <a:t>limited</a:t>
            </a:r>
            <a:r>
              <a:rPr lang="zh-CN" altLang="en-US" dirty="0" smtClean="0"/>
              <a:t> </a:t>
            </a:r>
            <a:r>
              <a:rPr lang="en-US" altLang="zh-CN" dirty="0" smtClean="0"/>
              <a:t>effect,</a:t>
            </a:r>
            <a:r>
              <a:rPr lang="zh-CN" altLang="en-US" dirty="0" smtClean="0"/>
              <a:t> </a:t>
            </a:r>
            <a:r>
              <a:rPr lang="en-US" altLang="zh-CN" dirty="0" smtClean="0"/>
              <a:t>band</a:t>
            </a:r>
            <a:r>
              <a:rPr lang="zh-CN" altLang="en-US" dirty="0" smtClean="0"/>
              <a:t> </a:t>
            </a:r>
            <a:r>
              <a:rPr lang="en-US" altLang="zh-CN" dirty="0" smtClean="0"/>
              <a:t>shows</a:t>
            </a:r>
            <a:r>
              <a:rPr lang="zh-CN" altLang="en-US" dirty="0" smtClean="0"/>
              <a:t> </a:t>
            </a:r>
            <a:r>
              <a:rPr lang="en-US" altLang="zh-CN" dirty="0" smtClean="0"/>
              <a:t>similar</a:t>
            </a:r>
            <a:r>
              <a:rPr lang="zh-CN" altLang="en-US" dirty="0" smtClean="0"/>
              <a:t> </a:t>
            </a:r>
            <a:r>
              <a:rPr lang="en-US" altLang="zh-CN" dirty="0" smtClean="0"/>
              <a:t>shape</a:t>
            </a:r>
            <a:r>
              <a:rPr lang="zh-CN" altLang="en-US" dirty="0" smtClean="0"/>
              <a:t> </a:t>
            </a:r>
            <a:r>
              <a:rPr lang="en-US" altLang="zh-CN" dirty="0" smtClean="0"/>
              <a:t>of</a:t>
            </a:r>
            <a:r>
              <a:rPr lang="zh-CN" altLang="en-US" dirty="0" smtClean="0"/>
              <a:t> </a:t>
            </a:r>
            <a:r>
              <a:rPr lang="en-US" altLang="zh-CN" dirty="0" smtClean="0"/>
              <a:t>spectrum</a:t>
            </a:r>
          </a:p>
          <a:p>
            <a:r>
              <a:rPr lang="en-US" altLang="zh-CN" dirty="0" smtClean="0"/>
              <a:t>2</a:t>
            </a:r>
            <a:r>
              <a:rPr lang="en-US" dirty="0" smtClean="0"/>
              <a:t>Careful</a:t>
            </a:r>
            <a:r>
              <a:rPr lang="zh-CN" altLang="en-US" dirty="0" smtClean="0"/>
              <a:t> </a:t>
            </a:r>
            <a:r>
              <a:rPr lang="en-US" altLang="zh-CN" dirty="0" err="1" smtClean="0"/>
              <a:t>interprate</a:t>
            </a:r>
            <a:r>
              <a:rPr lang="zh-CN" altLang="en-US" dirty="0" smtClean="0"/>
              <a:t> </a:t>
            </a:r>
            <a:r>
              <a:rPr lang="en-US" altLang="zh-CN" dirty="0" smtClean="0"/>
              <a:t>eigenvalues</a:t>
            </a:r>
            <a:r>
              <a:rPr lang="zh-CN" altLang="en-US" dirty="0" smtClean="0"/>
              <a:t> </a:t>
            </a:r>
            <a:r>
              <a:rPr lang="en-US" altLang="zh-CN" dirty="0" smtClean="0"/>
              <a:t>with</a:t>
            </a:r>
            <a:r>
              <a:rPr lang="zh-CN" altLang="en-US" dirty="0" smtClean="0"/>
              <a:t> </a:t>
            </a:r>
            <a:r>
              <a:rPr lang="en-US" altLang="zh-CN" dirty="0" smtClean="0"/>
              <a:t>small</a:t>
            </a:r>
            <a:r>
              <a:rPr lang="zh-CN" altLang="en-US" dirty="0" smtClean="0"/>
              <a:t> </a:t>
            </a:r>
            <a:r>
              <a:rPr lang="en-US" altLang="zh-CN" dirty="0" smtClean="0"/>
              <a:t>spikes</a:t>
            </a:r>
          </a:p>
          <a:p>
            <a:r>
              <a:rPr lang="zh-CN" altLang="zh-CN" dirty="0" smtClean="0"/>
              <a:t>3</a:t>
            </a:r>
            <a:r>
              <a:rPr lang="zh-CN" altLang="en-US" dirty="0" smtClean="0"/>
              <a:t> </a:t>
            </a:r>
            <a:r>
              <a:rPr lang="en-US" altLang="zh-CN" dirty="0" smtClean="0"/>
              <a:t>network</a:t>
            </a:r>
            <a:r>
              <a:rPr lang="zh-CN" altLang="en-US" dirty="0" smtClean="0"/>
              <a:t> </a:t>
            </a:r>
            <a:r>
              <a:rPr lang="en-US" altLang="zh-CN" dirty="0" smtClean="0"/>
              <a:t>size</a:t>
            </a:r>
          </a:p>
          <a:p>
            <a:endParaRPr lang="en-US" dirty="0"/>
          </a:p>
        </p:txBody>
      </p:sp>
      <p:sp>
        <p:nvSpPr>
          <p:cNvPr id="4" name="Slide Number Placeholder 3"/>
          <p:cNvSpPr>
            <a:spLocks noGrp="1"/>
          </p:cNvSpPr>
          <p:nvPr>
            <p:ph type="sldNum" sz="quarter" idx="10"/>
          </p:nvPr>
        </p:nvSpPr>
        <p:spPr/>
        <p:txBody>
          <a:bodyPr/>
          <a:lstStyle/>
          <a:p>
            <a:fld id="{AD9B2AE1-3C08-C04B-8EB5-CB57EEC0C589}" type="slidenum">
              <a:rPr lang="en-US" smtClean="0"/>
              <a:t>19</a:t>
            </a:fld>
            <a:endParaRPr lang="en-US"/>
          </a:p>
        </p:txBody>
      </p:sp>
    </p:spTree>
    <p:extLst>
      <p:ext uri="{BB962C8B-B14F-4D97-AF65-F5344CB8AC3E}">
        <p14:creationId xmlns:p14="http://schemas.microsoft.com/office/powerpoint/2010/main" val="2821223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Hundreds</a:t>
            </a:r>
            <a:r>
              <a:rPr lang="en-US" baseline="0" dirty="0" smtClean="0"/>
              <a:t> of nodes and thousands of edges</a:t>
            </a:r>
            <a:endParaRPr lang="en-US" dirty="0"/>
          </a:p>
        </p:txBody>
      </p:sp>
      <p:sp>
        <p:nvSpPr>
          <p:cNvPr id="4" name="Slide Number Placeholder 3"/>
          <p:cNvSpPr>
            <a:spLocks noGrp="1"/>
          </p:cNvSpPr>
          <p:nvPr>
            <p:ph type="sldNum" sz="quarter" idx="10"/>
          </p:nvPr>
        </p:nvSpPr>
        <p:spPr/>
        <p:txBody>
          <a:bodyPr/>
          <a:lstStyle/>
          <a:p>
            <a:fld id="{AD9B2AE1-3C08-C04B-8EB5-CB57EEC0C589}" type="slidenum">
              <a:rPr lang="en-US" smtClean="0"/>
              <a:t>3</a:t>
            </a:fld>
            <a:endParaRPr lang="en-US"/>
          </a:p>
        </p:txBody>
      </p:sp>
    </p:spTree>
    <p:extLst>
      <p:ext uri="{BB962C8B-B14F-4D97-AF65-F5344CB8AC3E}">
        <p14:creationId xmlns:p14="http://schemas.microsoft.com/office/powerpoint/2010/main" val="172687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Vertex</a:t>
            </a:r>
            <a:r>
              <a:rPr lang="zh-CN" altLang="en-US" dirty="0" smtClean="0"/>
              <a:t>, </a:t>
            </a:r>
            <a:r>
              <a:rPr lang="en-US" altLang="zh-CN" dirty="0" smtClean="0"/>
              <a:t>edge,</a:t>
            </a:r>
            <a:r>
              <a:rPr lang="zh-CN" altLang="en-US" dirty="0" smtClean="0"/>
              <a:t> </a:t>
            </a:r>
            <a:r>
              <a:rPr lang="en-US" altLang="zh-CN" dirty="0" err="1" smtClean="0"/>
              <a:t>neighbour</a:t>
            </a:r>
            <a:endParaRPr lang="en-US" dirty="0"/>
          </a:p>
        </p:txBody>
      </p:sp>
      <p:sp>
        <p:nvSpPr>
          <p:cNvPr id="4" name="Slide Number Placeholder 3"/>
          <p:cNvSpPr>
            <a:spLocks noGrp="1"/>
          </p:cNvSpPr>
          <p:nvPr>
            <p:ph type="sldNum" sz="quarter" idx="10"/>
          </p:nvPr>
        </p:nvSpPr>
        <p:spPr/>
        <p:txBody>
          <a:bodyPr/>
          <a:lstStyle/>
          <a:p>
            <a:fld id="{AD9B2AE1-3C08-C04B-8EB5-CB57EEC0C589}" type="slidenum">
              <a:rPr lang="en-US" smtClean="0"/>
              <a:t>4</a:t>
            </a:fld>
            <a:endParaRPr lang="en-US"/>
          </a:p>
        </p:txBody>
      </p:sp>
    </p:spTree>
    <p:extLst>
      <p:ext uri="{BB962C8B-B14F-4D97-AF65-F5344CB8AC3E}">
        <p14:creationId xmlns:p14="http://schemas.microsoft.com/office/powerpoint/2010/main" val="1864566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9B2AE1-3C08-C04B-8EB5-CB57EEC0C589}" type="slidenum">
              <a:rPr lang="en-US" smtClean="0"/>
              <a:t>5</a:t>
            </a:fld>
            <a:endParaRPr lang="en-US"/>
          </a:p>
        </p:txBody>
      </p:sp>
    </p:spTree>
    <p:extLst>
      <p:ext uri="{BB962C8B-B14F-4D97-AF65-F5344CB8AC3E}">
        <p14:creationId xmlns:p14="http://schemas.microsoft.com/office/powerpoint/2010/main" val="2545928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a random graph G(V,E) edges between any pair of vertices exist with a probability p. </a:t>
            </a:r>
          </a:p>
          <a:p>
            <a:r>
              <a:rPr lang="en-US" sz="1200" kern="1200" dirty="0" smtClean="0">
                <a:solidFill>
                  <a:schemeClr val="tx1"/>
                </a:solidFill>
                <a:latin typeface="+mn-lt"/>
                <a:ea typeface="+mn-ea"/>
                <a:cs typeface="+mn-cs"/>
              </a:rPr>
              <a:t>A small-world network is a type of mathematical graph in which most nodes are not neighbors of one another, but most nodes can be reached from every other by a small number of hops or steps. Specifically, a small-world network is defined to be a network where the typical distance L between two randomly chosen nodes (the number of steps required) grows proportionally to the logarithm of the number of nodes N in the network.</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D9B2AE1-3C08-C04B-8EB5-CB57EEC0C589}" type="slidenum">
              <a:rPr lang="en-US" smtClean="0"/>
              <a:t>6</a:t>
            </a:fld>
            <a:endParaRPr lang="en-US"/>
          </a:p>
        </p:txBody>
      </p:sp>
    </p:spTree>
    <p:extLst>
      <p:ext uri="{BB962C8B-B14F-4D97-AF65-F5344CB8AC3E}">
        <p14:creationId xmlns:p14="http://schemas.microsoft.com/office/powerpoint/2010/main" val="367086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9B2AE1-3C08-C04B-8EB5-CB57EEC0C589}" type="slidenum">
              <a:rPr lang="en-US" smtClean="0"/>
              <a:t>7</a:t>
            </a:fld>
            <a:endParaRPr lang="en-US"/>
          </a:p>
        </p:txBody>
      </p:sp>
    </p:spTree>
    <p:extLst>
      <p:ext uri="{BB962C8B-B14F-4D97-AF65-F5344CB8AC3E}">
        <p14:creationId xmlns:p14="http://schemas.microsoft.com/office/powerpoint/2010/main" val="3093536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9B2AE1-3C08-C04B-8EB5-CB57EEC0C589}" type="slidenum">
              <a:rPr lang="en-US" smtClean="0"/>
              <a:t>8</a:t>
            </a:fld>
            <a:endParaRPr lang="en-US"/>
          </a:p>
        </p:txBody>
      </p:sp>
    </p:spTree>
    <p:extLst>
      <p:ext uri="{BB962C8B-B14F-4D97-AF65-F5344CB8AC3E}">
        <p14:creationId xmlns:p14="http://schemas.microsoft.com/office/powerpoint/2010/main" val="3093536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9B2AE1-3C08-C04B-8EB5-CB57EEC0C589}" type="slidenum">
              <a:rPr lang="en-US" smtClean="0"/>
              <a:t>9</a:t>
            </a:fld>
            <a:endParaRPr lang="en-US"/>
          </a:p>
        </p:txBody>
      </p:sp>
    </p:spTree>
    <p:extLst>
      <p:ext uri="{BB962C8B-B14F-4D97-AF65-F5344CB8AC3E}">
        <p14:creationId xmlns:p14="http://schemas.microsoft.com/office/powerpoint/2010/main" val="3093536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Each eigenvector describes a unique bisection of the network by assigning a positive or negative value to each node</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t</a:t>
            </a:r>
            <a:r>
              <a:rPr lang="en-US" sz="1200" kern="1200" dirty="0" smtClean="0">
                <a:solidFill>
                  <a:schemeClr val="tx1"/>
                </a:solidFill>
                <a:effectLst/>
                <a:latin typeface="+mn-lt"/>
                <a:ea typeface="+mn-ea"/>
                <a:cs typeface="+mn-cs"/>
              </a:rPr>
              <a:t>he associated eigenvalue </a:t>
            </a:r>
            <a:r>
              <a:rPr lang="en-US" sz="1200" kern="1200" dirty="0" err="1" smtClean="0">
                <a:solidFill>
                  <a:schemeClr val="tx1"/>
                </a:solidFill>
                <a:effectLst/>
                <a:latin typeface="+mn-lt"/>
                <a:ea typeface="+mn-ea"/>
                <a:cs typeface="+mn-cs"/>
              </a:rPr>
              <a:t>λ</a:t>
            </a:r>
            <a:r>
              <a:rPr lang="en-US" sz="1200" i="1" kern="1200" dirty="0" err="1" smtClean="0">
                <a:solidFill>
                  <a:schemeClr val="tx1"/>
                </a:solidFill>
                <a:effectLst/>
                <a:latin typeface="+mn-lt"/>
                <a:ea typeface="+mn-ea"/>
                <a:cs typeface="+mn-cs"/>
              </a:rPr>
              <a:t>i</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describes the inverse diffusion time of this division to the stationary state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Intramodule</a:t>
            </a:r>
            <a:r>
              <a:rPr lang="en-US" sz="1200" kern="1200" dirty="0" smtClean="0">
                <a:solidFill>
                  <a:schemeClr val="tx1"/>
                </a:solidFill>
                <a:latin typeface="+mn-lt"/>
                <a:ea typeface="+mn-ea"/>
                <a:cs typeface="+mn-cs"/>
              </a:rPr>
              <a:t> connection </a:t>
            </a:r>
            <a:r>
              <a:rPr lang="en-US" sz="1200" kern="1200" dirty="0" err="1" smtClean="0">
                <a:solidFill>
                  <a:schemeClr val="tx1"/>
                </a:solidFill>
                <a:latin typeface="+mn-lt"/>
                <a:ea typeface="+mn-ea"/>
                <a:cs typeface="+mn-cs"/>
              </a:rPr>
              <a:t>vs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intermodule</a:t>
            </a:r>
            <a:r>
              <a:rPr lang="en-US" sz="1200" kern="1200" baseline="0" dirty="0" smtClean="0">
                <a:solidFill>
                  <a:schemeClr val="tx1"/>
                </a:solidFill>
                <a:latin typeface="+mn-lt"/>
                <a:ea typeface="+mn-ea"/>
                <a:cs typeface="+mn-cs"/>
              </a:rPr>
              <a:t> connection</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D9B2AE1-3C08-C04B-8EB5-CB57EEC0C589}" type="slidenum">
              <a:rPr lang="en-US" smtClean="0"/>
              <a:t>10</a:t>
            </a:fld>
            <a:endParaRPr lang="en-US"/>
          </a:p>
        </p:txBody>
      </p:sp>
    </p:spTree>
    <p:extLst>
      <p:ext uri="{BB962C8B-B14F-4D97-AF65-F5344CB8AC3E}">
        <p14:creationId xmlns:p14="http://schemas.microsoft.com/office/powerpoint/2010/main" val="884028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ltLang="zh-CN"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dirty="0"/>
          </a:p>
        </p:txBody>
      </p:sp>
      <p:sp>
        <p:nvSpPr>
          <p:cNvPr id="4" name="Date Placeholder 3"/>
          <p:cNvSpPr>
            <a:spLocks noGrp="1"/>
          </p:cNvSpPr>
          <p:nvPr>
            <p:ph type="dt" sz="half" idx="10"/>
          </p:nvPr>
        </p:nvSpPr>
        <p:spPr/>
        <p:txBody>
          <a:bodyPr/>
          <a:lstStyle/>
          <a:p>
            <a:fld id="{7C959B50-FB47-C146-AF8B-D8378890DDD8}" type="datetimeFigureOut">
              <a:rPr lang="en-US" smtClean="0"/>
              <a:t>10/23/15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32C69-A57E-0741-A02C-DF4F6B78E3A1}"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7C959B50-FB47-C146-AF8B-D8378890DDD8}" type="datetimeFigureOut">
              <a:rPr lang="en-US" smtClean="0"/>
              <a:t>10/23/15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32C69-A57E-0741-A02C-DF4F6B78E3A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ltLang="zh-CN"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p>
            <a:fld id="{7C959B50-FB47-C146-AF8B-D8378890DDD8}" type="datetimeFigureOut">
              <a:rPr lang="en-US" smtClean="0"/>
              <a:t>10/23/15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32C69-A57E-0741-A02C-DF4F6B78E3A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7C959B50-FB47-C146-AF8B-D8378890DDD8}" type="datetimeFigureOut">
              <a:rPr lang="en-US" smtClean="0"/>
              <a:t>10/23/15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32C69-A57E-0741-A02C-DF4F6B78E3A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7C959B50-FB47-C146-AF8B-D8378890DDD8}" type="datetimeFigureOut">
              <a:rPr lang="en-US" smtClean="0"/>
              <a:t>10/23/15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32C69-A57E-0741-A02C-DF4F6B78E3A1}"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Date Placeholder 4"/>
          <p:cNvSpPr>
            <a:spLocks noGrp="1"/>
          </p:cNvSpPr>
          <p:nvPr>
            <p:ph type="dt" sz="half" idx="10"/>
          </p:nvPr>
        </p:nvSpPr>
        <p:spPr/>
        <p:txBody>
          <a:bodyPr/>
          <a:lstStyle/>
          <a:p>
            <a:fld id="{7C959B50-FB47-C146-AF8B-D8378890DDD8}" type="datetimeFigureOut">
              <a:rPr lang="en-US" smtClean="0"/>
              <a:t>10/23/15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32C69-A57E-0741-A02C-DF4F6B78E3A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7" name="Date Placeholder 6"/>
          <p:cNvSpPr>
            <a:spLocks noGrp="1"/>
          </p:cNvSpPr>
          <p:nvPr>
            <p:ph type="dt" sz="half" idx="10"/>
          </p:nvPr>
        </p:nvSpPr>
        <p:spPr/>
        <p:txBody>
          <a:bodyPr/>
          <a:lstStyle/>
          <a:p>
            <a:fld id="{7C959B50-FB47-C146-AF8B-D8378890DDD8}" type="datetimeFigureOut">
              <a:rPr lang="en-US" smtClean="0"/>
              <a:t>10/23/15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132C69-A57E-0741-A02C-DF4F6B78E3A1}"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7C959B50-FB47-C146-AF8B-D8378890DDD8}" type="datetimeFigureOut">
              <a:rPr lang="en-US" smtClean="0"/>
              <a:t>10/23/15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132C69-A57E-0741-A02C-DF4F6B78E3A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959B50-FB47-C146-AF8B-D8378890DDD8}" type="datetimeFigureOut">
              <a:rPr lang="en-US" smtClean="0"/>
              <a:t>10/23/15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132C69-A57E-0741-A02C-DF4F6B78E3A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ltLang="zh-CN"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7C959B50-FB47-C146-AF8B-D8378890DDD8}" type="datetimeFigureOut">
              <a:rPr lang="en-US" smtClean="0"/>
              <a:t>10/23/15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32C69-A57E-0741-A02C-DF4F6B78E3A1}"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ltLang="zh-CN"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7C959B50-FB47-C146-AF8B-D8378890DDD8}" type="datetimeFigureOut">
              <a:rPr lang="en-US" smtClean="0"/>
              <a:t>10/23/15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32C69-A57E-0741-A02C-DF4F6B78E3A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C959B50-FB47-C146-AF8B-D8378890DDD8}" type="datetimeFigureOut">
              <a:rPr lang="en-US" smtClean="0"/>
              <a:t>10/23/15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A132C69-A57E-0741-A02C-DF4F6B78E3A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a:t>
            </a:r>
            <a:r>
              <a:rPr lang="en-US" dirty="0" err="1"/>
              <a:t>Laplacian</a:t>
            </a:r>
            <a:r>
              <a:rPr lang="en-US" dirty="0"/>
              <a:t> spectrum of neural networks </a:t>
            </a:r>
          </a:p>
        </p:txBody>
      </p:sp>
      <p:sp>
        <p:nvSpPr>
          <p:cNvPr id="3" name="Subtitle 2"/>
          <p:cNvSpPr>
            <a:spLocks noGrp="1"/>
          </p:cNvSpPr>
          <p:nvPr>
            <p:ph type="subTitle" idx="1"/>
          </p:nvPr>
        </p:nvSpPr>
        <p:spPr>
          <a:xfrm>
            <a:off x="685800" y="3886200"/>
            <a:ext cx="7772400" cy="1752600"/>
          </a:xfrm>
        </p:spPr>
        <p:txBody>
          <a:bodyPr/>
          <a:lstStyle/>
          <a:p>
            <a:r>
              <a:rPr lang="en-US" sz="2000" b="1" i="1" dirty="0" err="1"/>
              <a:t>Siemon</a:t>
            </a:r>
            <a:r>
              <a:rPr lang="en-US" sz="2000" b="1" i="1" dirty="0"/>
              <a:t> C. de Lange </a:t>
            </a:r>
          </a:p>
          <a:p>
            <a:r>
              <a:rPr lang="en-US" sz="2000" b="1" i="1" dirty="0" smtClean="0"/>
              <a:t>Marcel </a:t>
            </a:r>
            <a:r>
              <a:rPr lang="en-US" sz="2000" b="1" i="1" dirty="0"/>
              <a:t>A. de Reus </a:t>
            </a:r>
            <a:r>
              <a:rPr lang="en-US" sz="2000" b="1" i="1" dirty="0" smtClean="0"/>
              <a:t>and  </a:t>
            </a:r>
            <a:r>
              <a:rPr lang="en-US" sz="2000" b="1" i="1" dirty="0" err="1"/>
              <a:t>Martijn</a:t>
            </a:r>
            <a:r>
              <a:rPr lang="en-US" sz="2000" b="1" i="1" dirty="0"/>
              <a:t> P. van den </a:t>
            </a:r>
            <a:r>
              <a:rPr lang="en-US" sz="2000" b="1" i="1" dirty="0" err="1"/>
              <a:t>Heuvel</a:t>
            </a:r>
            <a:r>
              <a:rPr lang="en-US" sz="2000" b="1" i="1" dirty="0"/>
              <a:t> </a:t>
            </a:r>
            <a:endParaRPr lang="en-US" sz="2000" dirty="0" smtClean="0"/>
          </a:p>
          <a:p>
            <a:endParaRPr lang="en-US" dirty="0"/>
          </a:p>
        </p:txBody>
      </p:sp>
    </p:spTree>
    <p:extLst>
      <p:ext uri="{BB962C8B-B14F-4D97-AF65-F5344CB8AC3E}">
        <p14:creationId xmlns:p14="http://schemas.microsoft.com/office/powerpoint/2010/main" val="22884642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Spectral Analysis</a:t>
            </a:r>
            <a:endParaRPr lang="en-US" dirty="0"/>
          </a:p>
        </p:txBody>
      </p:sp>
      <p:sp>
        <p:nvSpPr>
          <p:cNvPr id="3" name="Content Placeholder 2"/>
          <p:cNvSpPr>
            <a:spLocks noGrp="1"/>
          </p:cNvSpPr>
          <p:nvPr>
            <p:ph idx="1"/>
          </p:nvPr>
        </p:nvSpPr>
        <p:spPr/>
        <p:txBody>
          <a:bodyPr/>
          <a:lstStyle/>
          <a:p>
            <a:r>
              <a:rPr lang="en-US" dirty="0" err="1" smtClean="0"/>
              <a:t>Laplacian</a:t>
            </a:r>
            <a:r>
              <a:rPr lang="en-US" dirty="0" smtClean="0"/>
              <a:t> Matrix</a:t>
            </a:r>
          </a:p>
          <a:p>
            <a:endParaRPr lang="en-US" dirty="0"/>
          </a:p>
          <a:p>
            <a:pPr marL="0" indent="0">
              <a:buNone/>
            </a:pPr>
            <a:endParaRPr lang="en-US" dirty="0"/>
          </a:p>
          <a:p>
            <a:endParaRPr lang="en-US" dirty="0" smtClean="0"/>
          </a:p>
          <a:p>
            <a:r>
              <a:rPr lang="en-US" dirty="0" smtClean="0"/>
              <a:t>Spectrum of </a:t>
            </a:r>
            <a:r>
              <a:rPr lang="en-US" dirty="0" err="1" smtClean="0"/>
              <a:t>Laplacian</a:t>
            </a:r>
            <a:r>
              <a:rPr lang="en-US" dirty="0" smtClean="0"/>
              <a:t> Matrix</a:t>
            </a:r>
          </a:p>
          <a:p>
            <a:pPr lvl="1"/>
            <a:r>
              <a:rPr lang="en-US" dirty="0" smtClean="0"/>
              <a:t>Additive</a:t>
            </a:r>
            <a:r>
              <a:rPr lang="zh-CN" altLang="en-US" dirty="0" smtClean="0"/>
              <a:t> </a:t>
            </a:r>
            <a:r>
              <a:rPr lang="en-US" altLang="zh-CN" dirty="0" smtClean="0"/>
              <a:t>effect</a:t>
            </a:r>
            <a:r>
              <a:rPr lang="zh-CN" altLang="en-US" dirty="0" smtClean="0"/>
              <a:t> </a:t>
            </a:r>
            <a:r>
              <a:rPr lang="en-US" altLang="zh-CN" dirty="0" smtClean="0"/>
              <a:t>of</a:t>
            </a:r>
            <a:r>
              <a:rPr lang="zh-CN" altLang="en-US" dirty="0" smtClean="0"/>
              <a:t> </a:t>
            </a:r>
            <a:r>
              <a:rPr lang="en-US" altLang="zh-CN" dirty="0" smtClean="0"/>
              <a:t>each</a:t>
            </a:r>
            <a:r>
              <a:rPr lang="zh-CN" altLang="en-US" dirty="0" smtClean="0"/>
              <a:t> </a:t>
            </a:r>
            <a:r>
              <a:rPr lang="en-US" altLang="zh-CN" dirty="0" smtClean="0"/>
              <a:t>component</a:t>
            </a:r>
          </a:p>
          <a:p>
            <a:pPr lvl="1"/>
            <a:r>
              <a:rPr lang="en-US" altLang="zh-CN" dirty="0" smtClean="0"/>
              <a:t>Interpretation</a:t>
            </a:r>
            <a:r>
              <a:rPr lang="zh-CN" altLang="en-US" dirty="0" smtClean="0"/>
              <a:t> </a:t>
            </a:r>
            <a:r>
              <a:rPr lang="en-US" altLang="zh-CN" dirty="0" smtClean="0"/>
              <a:t>of</a:t>
            </a:r>
            <a:r>
              <a:rPr lang="zh-CN" altLang="en-US" dirty="0" smtClean="0"/>
              <a:t> </a:t>
            </a:r>
            <a:r>
              <a:rPr lang="en-US" altLang="zh-CN" dirty="0" smtClean="0"/>
              <a:t>eigenvectors</a:t>
            </a:r>
            <a:r>
              <a:rPr lang="zh-CN" altLang="zh-CN" dirty="0"/>
              <a:t> </a:t>
            </a:r>
            <a:r>
              <a:rPr lang="en-US" altLang="zh-CN" dirty="0" smtClean="0"/>
              <a:t>and</a:t>
            </a:r>
            <a:r>
              <a:rPr lang="zh-CN" altLang="en-US" dirty="0" smtClean="0"/>
              <a:t> </a:t>
            </a:r>
            <a:r>
              <a:rPr lang="en-US" altLang="zh-CN" dirty="0" smtClean="0"/>
              <a:t>eigenvalues</a:t>
            </a:r>
          </a:p>
          <a:p>
            <a:pPr lvl="1"/>
            <a:endParaRPr lang="en-US" dirty="0"/>
          </a:p>
        </p:txBody>
      </p:sp>
      <p:pic>
        <p:nvPicPr>
          <p:cNvPr id="5" name="Picture 4" descr="Screen Shot 2015-10-22 at 8.45.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509" y="2108200"/>
            <a:ext cx="3494184" cy="1143742"/>
          </a:xfrm>
          <a:prstGeom prst="rect">
            <a:avLst/>
          </a:prstGeom>
        </p:spPr>
      </p:pic>
      <p:pic>
        <p:nvPicPr>
          <p:cNvPr id="9" name="Picture 8" descr="imgr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34" y="1940858"/>
            <a:ext cx="1778000" cy="1168400"/>
          </a:xfrm>
          <a:prstGeom prst="rect">
            <a:avLst/>
          </a:prstGeom>
        </p:spPr>
      </p:pic>
      <p:pic>
        <p:nvPicPr>
          <p:cNvPr id="12" name="Picture 11" descr="image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5995" y="4732737"/>
            <a:ext cx="2463069" cy="1744263"/>
          </a:xfrm>
          <a:prstGeom prst="rect">
            <a:avLst/>
          </a:prstGeom>
        </p:spPr>
      </p:pic>
      <p:pic>
        <p:nvPicPr>
          <p:cNvPr id="13" name="Picture 12" descr="fncom-07-00189-g004.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9637" y="4587707"/>
            <a:ext cx="3579903" cy="2136597"/>
          </a:xfrm>
          <a:prstGeom prst="rect">
            <a:avLst/>
          </a:prstGeom>
        </p:spPr>
      </p:pic>
    </p:spTree>
    <p:extLst>
      <p:ext uri="{BB962C8B-B14F-4D97-AF65-F5344CB8AC3E}">
        <p14:creationId xmlns:p14="http://schemas.microsoft.com/office/powerpoint/2010/main" val="5558360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Small eigenvalues</a:t>
            </a:r>
            <a:endParaRPr lang="en-US" dirty="0"/>
          </a:p>
        </p:txBody>
      </p:sp>
      <p:sp>
        <p:nvSpPr>
          <p:cNvPr id="3" name="Content Placeholder 2"/>
          <p:cNvSpPr>
            <a:spLocks noGrp="1"/>
          </p:cNvSpPr>
          <p:nvPr>
            <p:ph idx="1"/>
          </p:nvPr>
        </p:nvSpPr>
        <p:spPr>
          <a:xfrm>
            <a:off x="457199" y="1600200"/>
            <a:ext cx="5115859" cy="2493682"/>
          </a:xfrm>
        </p:spPr>
        <p:txBody>
          <a:bodyPr>
            <a:normAutofit/>
          </a:bodyPr>
          <a:lstStyle/>
          <a:p>
            <a:r>
              <a:rPr lang="en-US" dirty="0" smtClean="0"/>
              <a:t>Second</a:t>
            </a:r>
            <a:r>
              <a:rPr lang="zh-CN" altLang="en-US" dirty="0" smtClean="0"/>
              <a:t> </a:t>
            </a:r>
            <a:r>
              <a:rPr lang="en-US" altLang="zh-CN" dirty="0" smtClean="0"/>
              <a:t>smallest</a:t>
            </a:r>
            <a:r>
              <a:rPr lang="zh-CN" altLang="en-US" dirty="0" smtClean="0"/>
              <a:t> </a:t>
            </a:r>
            <a:r>
              <a:rPr lang="en-US" altLang="zh-CN" dirty="0" smtClean="0"/>
              <a:t>eigenvalues</a:t>
            </a:r>
          </a:p>
          <a:p>
            <a:pPr lvl="1"/>
            <a:r>
              <a:rPr lang="en-US" dirty="0"/>
              <a:t>smaller </a:t>
            </a:r>
            <a:r>
              <a:rPr lang="en-US" dirty="0" smtClean="0"/>
              <a:t>eigenvalues low diffusion rate</a:t>
            </a:r>
            <a:r>
              <a:rPr lang="en-US" altLang="zh-CN" dirty="0" smtClean="0"/>
              <a:t>,</a:t>
            </a:r>
            <a:r>
              <a:rPr lang="zh-CN" altLang="en-US" dirty="0" smtClean="0"/>
              <a:t> </a:t>
            </a:r>
            <a:r>
              <a:rPr lang="en-US" altLang="zh-CN" dirty="0"/>
              <a:t>indicating</a:t>
            </a:r>
            <a:r>
              <a:rPr lang="zh-CN" altLang="en-US" dirty="0"/>
              <a:t> </a:t>
            </a:r>
            <a:r>
              <a:rPr lang="en-US" dirty="0"/>
              <a:t>a large proportion of </a:t>
            </a:r>
            <a:r>
              <a:rPr lang="en-US" dirty="0" err="1"/>
              <a:t>intramodule</a:t>
            </a:r>
            <a:r>
              <a:rPr lang="en-US" dirty="0"/>
              <a:t> connections and a low number of </a:t>
            </a:r>
            <a:r>
              <a:rPr lang="en-US" dirty="0" err="1"/>
              <a:t>intermodule</a:t>
            </a:r>
            <a:r>
              <a:rPr lang="en-US" dirty="0"/>
              <a:t> </a:t>
            </a:r>
            <a:r>
              <a:rPr lang="en-US" dirty="0" smtClean="0"/>
              <a:t>connections</a:t>
            </a:r>
            <a:endParaRPr lang="en-US" altLang="zh-CN" dirty="0" smtClean="0"/>
          </a:p>
          <a:p>
            <a:pPr lvl="1"/>
            <a:r>
              <a:rPr lang="en-US" dirty="0" smtClean="0"/>
              <a:t>The</a:t>
            </a:r>
            <a:r>
              <a:rPr lang="zh-CN" altLang="en-US" dirty="0" smtClean="0"/>
              <a:t> </a:t>
            </a:r>
            <a:r>
              <a:rPr lang="en-US" altLang="zh-CN" dirty="0" smtClean="0"/>
              <a:t>best</a:t>
            </a:r>
            <a:r>
              <a:rPr lang="zh-CN" altLang="en-US" dirty="0" smtClean="0"/>
              <a:t> </a:t>
            </a:r>
            <a:r>
              <a:rPr lang="en-US" altLang="zh-CN" dirty="0" smtClean="0"/>
              <a:t>possible</a:t>
            </a:r>
            <a:r>
              <a:rPr lang="zh-CN" altLang="en-US" dirty="0" smtClean="0"/>
              <a:t> </a:t>
            </a:r>
            <a:r>
              <a:rPr lang="en-US" altLang="zh-CN" dirty="0" smtClean="0"/>
              <a:t>cut</a:t>
            </a:r>
            <a:r>
              <a:rPr lang="zh-CN" altLang="en-US" dirty="0" smtClean="0"/>
              <a:t> </a:t>
            </a:r>
            <a:r>
              <a:rPr lang="en-US" altLang="zh-CN" dirty="0" smtClean="0"/>
              <a:t>into</a:t>
            </a:r>
            <a:r>
              <a:rPr lang="zh-CN" altLang="en-US" dirty="0" smtClean="0"/>
              <a:t> </a:t>
            </a:r>
            <a:r>
              <a:rPr lang="en-US" altLang="zh-CN" dirty="0" smtClean="0"/>
              <a:t>two</a:t>
            </a:r>
            <a:r>
              <a:rPr lang="zh-CN" altLang="en-US" dirty="0" smtClean="0"/>
              <a:t> </a:t>
            </a:r>
            <a:r>
              <a:rPr lang="en-US" altLang="zh-CN" dirty="0" smtClean="0"/>
              <a:t>modules</a:t>
            </a:r>
            <a:endParaRPr lang="en-US" dirty="0" smtClean="0"/>
          </a:p>
        </p:txBody>
      </p:sp>
      <p:pic>
        <p:nvPicPr>
          <p:cNvPr id="5" name="Picture 4" descr="fncom-07-00189-g0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1141" y="1749613"/>
            <a:ext cx="3579903" cy="2136597"/>
          </a:xfrm>
          <a:prstGeom prst="rect">
            <a:avLst/>
          </a:prstGeom>
        </p:spPr>
      </p:pic>
      <p:sp>
        <p:nvSpPr>
          <p:cNvPr id="6" name="Round Same Side Corner Rectangle 5"/>
          <p:cNvSpPr/>
          <p:nvPr/>
        </p:nvSpPr>
        <p:spPr>
          <a:xfrm>
            <a:off x="5496082" y="2161301"/>
            <a:ext cx="1032637" cy="1162539"/>
          </a:xfrm>
          <a:prstGeom prst="round2Same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531905" y="4095377"/>
            <a:ext cx="8358094" cy="262963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err="1" smtClean="0"/>
              <a:t>Eigengap</a:t>
            </a:r>
            <a:endParaRPr lang="en-US" dirty="0" smtClean="0"/>
          </a:p>
          <a:p>
            <a:pPr lvl="1"/>
            <a:r>
              <a:rPr lang="en-US" dirty="0" err="1" smtClean="0"/>
              <a:t>i</a:t>
            </a:r>
            <a:r>
              <a:rPr lang="zh-CN" altLang="en-US" dirty="0" smtClean="0"/>
              <a:t> </a:t>
            </a:r>
            <a:r>
              <a:rPr lang="en-US" altLang="zh-CN" dirty="0" smtClean="0"/>
              <a:t>eigenvalues</a:t>
            </a:r>
            <a:r>
              <a:rPr lang="zh-CN" altLang="en-US" dirty="0" smtClean="0"/>
              <a:t> </a:t>
            </a:r>
            <a:r>
              <a:rPr lang="en-US" altLang="zh-CN" dirty="0" smtClean="0"/>
              <a:t>divide</a:t>
            </a:r>
            <a:r>
              <a:rPr lang="zh-CN" altLang="en-US" dirty="0" smtClean="0"/>
              <a:t> </a:t>
            </a:r>
            <a:r>
              <a:rPr lang="en-US" altLang="zh-CN" dirty="0" smtClean="0"/>
              <a:t>the</a:t>
            </a:r>
            <a:r>
              <a:rPr lang="zh-CN" altLang="en-US" dirty="0" smtClean="0"/>
              <a:t> </a:t>
            </a:r>
            <a:r>
              <a:rPr lang="en-US" altLang="zh-CN" dirty="0" smtClean="0"/>
              <a:t>network</a:t>
            </a:r>
            <a:r>
              <a:rPr lang="zh-CN" altLang="en-US" dirty="0" smtClean="0"/>
              <a:t> </a:t>
            </a:r>
            <a:r>
              <a:rPr lang="en-US" altLang="zh-CN" dirty="0" smtClean="0"/>
              <a:t>into</a:t>
            </a:r>
            <a:r>
              <a:rPr lang="zh-CN" altLang="en-US" dirty="0" smtClean="0"/>
              <a:t> </a:t>
            </a:r>
            <a:r>
              <a:rPr lang="en-US" altLang="zh-CN" dirty="0" err="1" smtClean="0"/>
              <a:t>i</a:t>
            </a:r>
            <a:r>
              <a:rPr lang="zh-CN" altLang="en-US" dirty="0" smtClean="0"/>
              <a:t> </a:t>
            </a:r>
            <a:r>
              <a:rPr lang="en-US" altLang="zh-CN" dirty="0" smtClean="0"/>
              <a:t>communities</a:t>
            </a:r>
            <a:endParaRPr lang="en-US" dirty="0" smtClean="0"/>
          </a:p>
          <a:p>
            <a:pPr lvl="1"/>
            <a:r>
              <a:rPr lang="en-US" dirty="0" smtClean="0"/>
              <a:t>Largest</a:t>
            </a:r>
            <a:r>
              <a:rPr lang="zh-CN" altLang="en-US" dirty="0" smtClean="0"/>
              <a:t> </a:t>
            </a:r>
            <a:r>
              <a:rPr lang="en-US" altLang="zh-CN" dirty="0" err="1" smtClean="0"/>
              <a:t>eigengap</a:t>
            </a:r>
            <a:r>
              <a:rPr lang="zh-CN" altLang="en-US" dirty="0" smtClean="0"/>
              <a:t> </a:t>
            </a:r>
            <a:r>
              <a:rPr lang="en-US" altLang="zh-CN" dirty="0" smtClean="0"/>
              <a:t>suggest</a:t>
            </a:r>
            <a:r>
              <a:rPr lang="zh-CN" altLang="en-US" dirty="0" smtClean="0"/>
              <a:t> </a:t>
            </a:r>
            <a:r>
              <a:rPr lang="en-US" dirty="0" smtClean="0"/>
              <a:t>possible number of communities for the optimal division </a:t>
            </a:r>
          </a:p>
          <a:p>
            <a:endParaRPr lang="en-US" dirty="0"/>
          </a:p>
        </p:txBody>
      </p:sp>
    </p:spTree>
    <p:extLst>
      <p:ext uri="{BB962C8B-B14F-4D97-AF65-F5344CB8AC3E}">
        <p14:creationId xmlns:p14="http://schemas.microsoft.com/office/powerpoint/2010/main" val="384119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Small eigenvalues</a:t>
            </a:r>
            <a:endParaRPr lang="en-US" dirty="0"/>
          </a:p>
        </p:txBody>
      </p:sp>
      <p:pic>
        <p:nvPicPr>
          <p:cNvPr id="17" name="Picture 16" descr="Screen Shot 2015-10-22 at 9.44.31 PM.png"/>
          <p:cNvPicPr>
            <a:picLocks noChangeAspect="1"/>
          </p:cNvPicPr>
          <p:nvPr/>
        </p:nvPicPr>
        <p:blipFill rotWithShape="1">
          <a:blip r:embed="rId3">
            <a:extLst>
              <a:ext uri="{28A0092B-C50C-407E-A947-70E740481C1C}">
                <a14:useLocalDpi xmlns:a14="http://schemas.microsoft.com/office/drawing/2010/main" val="0"/>
              </a:ext>
            </a:extLst>
          </a:blip>
          <a:srcRect t="4664"/>
          <a:stretch/>
        </p:blipFill>
        <p:spPr>
          <a:xfrm>
            <a:off x="5909981" y="1673411"/>
            <a:ext cx="2743200" cy="1677008"/>
          </a:xfrm>
          <a:prstGeom prst="rect">
            <a:avLst/>
          </a:prstGeom>
        </p:spPr>
      </p:pic>
      <p:pic>
        <p:nvPicPr>
          <p:cNvPr id="18" name="Picture 17" descr="Screen Shot 2015-10-22 at 9.44.1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554" y="1658470"/>
            <a:ext cx="2743200" cy="1644383"/>
          </a:xfrm>
          <a:prstGeom prst="rect">
            <a:avLst/>
          </a:prstGeom>
        </p:spPr>
      </p:pic>
      <p:pic>
        <p:nvPicPr>
          <p:cNvPr id="19" name="Picture 18" descr="Screen Shot 2015-10-22 at 9.44.26 PM.png"/>
          <p:cNvPicPr>
            <a:picLocks noChangeAspect="1"/>
          </p:cNvPicPr>
          <p:nvPr/>
        </p:nvPicPr>
        <p:blipFill rotWithShape="1">
          <a:blip r:embed="rId5">
            <a:extLst>
              <a:ext uri="{28A0092B-C50C-407E-A947-70E740481C1C}">
                <a14:useLocalDpi xmlns:a14="http://schemas.microsoft.com/office/drawing/2010/main" val="0"/>
              </a:ext>
            </a:extLst>
          </a:blip>
          <a:srcRect t="5930"/>
          <a:stretch/>
        </p:blipFill>
        <p:spPr>
          <a:xfrm>
            <a:off x="3114860" y="1658470"/>
            <a:ext cx="2743200" cy="1671062"/>
          </a:xfrm>
          <a:prstGeom prst="rect">
            <a:avLst/>
          </a:prstGeom>
        </p:spPr>
      </p:pic>
      <p:graphicFrame>
        <p:nvGraphicFramePr>
          <p:cNvPr id="20" name="Table 19"/>
          <p:cNvGraphicFramePr>
            <a:graphicFrameLocks noGrp="1"/>
          </p:cNvGraphicFramePr>
          <p:nvPr>
            <p:extLst>
              <p:ext uri="{D42A27DB-BD31-4B8C-83A1-F6EECF244321}">
                <p14:modId xmlns:p14="http://schemas.microsoft.com/office/powerpoint/2010/main" val="4243897745"/>
              </p:ext>
            </p:extLst>
          </p:nvPr>
        </p:nvGraphicFramePr>
        <p:xfrm>
          <a:off x="552824" y="3862295"/>
          <a:ext cx="8070475" cy="2123440"/>
        </p:xfrm>
        <a:graphic>
          <a:graphicData uri="http://schemas.openxmlformats.org/drawingml/2006/table">
            <a:tbl>
              <a:tblPr firstRow="1" bandRow="1">
                <a:tableStyleId>{5C22544A-7EE6-4342-B048-85BDC9FD1C3A}</a:tableStyleId>
              </a:tblPr>
              <a:tblGrid>
                <a:gridCol w="2662254"/>
                <a:gridCol w="1758090"/>
                <a:gridCol w="1858554"/>
                <a:gridCol w="1791577"/>
              </a:tblGrid>
              <a:tr h="370840">
                <a:tc>
                  <a:txBody>
                    <a:bodyPr/>
                    <a:lstStyle/>
                    <a:p>
                      <a:pPr algn="ctr"/>
                      <a:endParaRPr lang="en-US" dirty="0"/>
                    </a:p>
                  </a:txBody>
                  <a:tcPr/>
                </a:tc>
                <a:tc>
                  <a:txBody>
                    <a:bodyPr/>
                    <a:lstStyle/>
                    <a:p>
                      <a:pPr algn="ctr"/>
                      <a:r>
                        <a:rPr lang="en-US" dirty="0" smtClean="0"/>
                        <a:t>Macaque</a:t>
                      </a:r>
                      <a:endParaRPr lang="en-US" dirty="0"/>
                    </a:p>
                  </a:txBody>
                  <a:tcPr/>
                </a:tc>
                <a:tc>
                  <a:txBody>
                    <a:bodyPr/>
                    <a:lstStyle/>
                    <a:p>
                      <a:pPr algn="ctr"/>
                      <a:r>
                        <a:rPr lang="en-US" dirty="0" smtClean="0"/>
                        <a:t>Cat</a:t>
                      </a:r>
                      <a:endParaRPr lang="en-US" dirty="0"/>
                    </a:p>
                  </a:txBody>
                  <a:tcPr/>
                </a:tc>
                <a:tc>
                  <a:txBody>
                    <a:bodyPr/>
                    <a:lstStyle/>
                    <a:p>
                      <a:pPr algn="ctr"/>
                      <a:r>
                        <a:rPr lang="en-US" dirty="0" err="1" smtClean="0"/>
                        <a:t>C.elegans</a:t>
                      </a:r>
                      <a:endParaRPr lang="en-US" dirty="0"/>
                    </a:p>
                  </a:txBody>
                  <a:tcPr/>
                </a:tc>
              </a:tr>
              <a:tr h="370840">
                <a:tc>
                  <a:txBody>
                    <a:bodyPr/>
                    <a:lstStyle/>
                    <a:p>
                      <a:pPr algn="ctr"/>
                      <a:r>
                        <a:rPr lang="en-US" dirty="0" smtClean="0"/>
                        <a:t>2</a:t>
                      </a:r>
                      <a:r>
                        <a:rPr lang="en-US" baseline="30000" dirty="0" smtClean="0"/>
                        <a:t>nd</a:t>
                      </a:r>
                      <a:r>
                        <a:rPr lang="en-US" baseline="0" dirty="0" smtClean="0"/>
                        <a:t> smallest </a:t>
                      </a:r>
                      <a:r>
                        <a:rPr lang="en-US" baseline="0" dirty="0" err="1" smtClean="0"/>
                        <a:t>eigenvlaue</a:t>
                      </a:r>
                      <a:endParaRPr lang="en-US" dirty="0"/>
                    </a:p>
                  </a:txBody>
                  <a:tcPr/>
                </a:tc>
                <a:tc>
                  <a:txBody>
                    <a:bodyPr/>
                    <a:lstStyle/>
                    <a:p>
                      <a:pPr algn="ctr"/>
                      <a:r>
                        <a:rPr lang="en-US" dirty="0" smtClean="0"/>
                        <a:t>0.2718</a:t>
                      </a:r>
                      <a:endParaRPr lang="en-US" dirty="0"/>
                    </a:p>
                  </a:txBody>
                  <a:tcPr/>
                </a:tc>
                <a:tc>
                  <a:txBody>
                    <a:bodyPr/>
                    <a:lstStyle/>
                    <a:p>
                      <a:pPr algn="ctr"/>
                      <a:r>
                        <a:rPr lang="en-US" dirty="0" smtClean="0"/>
                        <a:t>0.3782</a:t>
                      </a:r>
                      <a:endParaRPr lang="en-US" dirty="0"/>
                    </a:p>
                  </a:txBody>
                  <a:tcPr/>
                </a:tc>
                <a:tc>
                  <a:txBody>
                    <a:bodyPr/>
                    <a:lstStyle/>
                    <a:p>
                      <a:pPr algn="ctr"/>
                      <a:r>
                        <a:rPr lang="en-US" dirty="0" smtClean="0"/>
                        <a:t>0.1818</a:t>
                      </a:r>
                      <a:endParaRPr lang="en-US" dirty="0"/>
                    </a:p>
                  </a:txBody>
                  <a:tcPr/>
                </a:tc>
              </a:tr>
              <a:tr h="370840">
                <a:tc>
                  <a:txBody>
                    <a:bodyPr/>
                    <a:lstStyle/>
                    <a:p>
                      <a:pPr algn="ctr"/>
                      <a:r>
                        <a:rPr lang="en-US" dirty="0" smtClean="0"/>
                        <a:t>Comparable</a:t>
                      </a:r>
                      <a:r>
                        <a:rPr lang="en-US" baseline="0" dirty="0" smtClean="0"/>
                        <a:t> random graph</a:t>
                      </a:r>
                      <a:endParaRPr lang="en-US" dirty="0"/>
                    </a:p>
                  </a:txBody>
                  <a:tcPr/>
                </a:tc>
                <a:tc>
                  <a:txBody>
                    <a:bodyPr/>
                    <a:lstStyle/>
                    <a:p>
                      <a:pPr algn="ctr"/>
                      <a:r>
                        <a:rPr lang="en-US" dirty="0" smtClean="0"/>
                        <a:t>0.61</a:t>
                      </a:r>
                    </a:p>
                    <a:p>
                      <a:pPr algn="ctr"/>
                      <a:r>
                        <a:rPr lang="en-US" dirty="0" smtClean="0"/>
                        <a:t>(0.06)</a:t>
                      </a:r>
                      <a:endParaRPr lang="en-US" dirty="0"/>
                    </a:p>
                  </a:txBody>
                  <a:tcPr/>
                </a:tc>
                <a:tc>
                  <a:txBody>
                    <a:bodyPr/>
                    <a:lstStyle/>
                    <a:p>
                      <a:pPr algn="ctr"/>
                      <a:r>
                        <a:rPr lang="en-US" dirty="0" smtClean="0"/>
                        <a:t>0.6937</a:t>
                      </a:r>
                    </a:p>
                    <a:p>
                      <a:pPr algn="ctr"/>
                      <a:r>
                        <a:rPr lang="en-US" dirty="0" smtClean="0"/>
                        <a:t>(0.0134)</a:t>
                      </a:r>
                      <a:endParaRPr lang="en-US" dirty="0"/>
                    </a:p>
                  </a:txBody>
                  <a:tcPr/>
                </a:tc>
                <a:tc>
                  <a:txBody>
                    <a:bodyPr/>
                    <a:lstStyle/>
                    <a:p>
                      <a:pPr algn="ctr"/>
                      <a:r>
                        <a:rPr lang="en-US" dirty="0" smtClean="0"/>
                        <a:t>0.5438</a:t>
                      </a:r>
                    </a:p>
                    <a:p>
                      <a:pPr algn="ctr"/>
                      <a:r>
                        <a:rPr lang="en-US" dirty="0" smtClean="0"/>
                        <a:t>(0.0142)</a:t>
                      </a:r>
                      <a:endParaRPr lang="en-US" dirty="0"/>
                    </a:p>
                  </a:txBody>
                  <a:tcPr/>
                </a:tc>
              </a:tr>
              <a:tr h="370840">
                <a:tc>
                  <a:txBody>
                    <a:bodyPr/>
                    <a:lstStyle/>
                    <a:p>
                      <a:pPr algn="ctr"/>
                      <a:r>
                        <a:rPr lang="en-US" dirty="0" smtClean="0"/>
                        <a:t>Largest</a:t>
                      </a:r>
                      <a:r>
                        <a:rPr lang="en-US" baseline="0" dirty="0" smtClean="0"/>
                        <a:t> </a:t>
                      </a:r>
                      <a:r>
                        <a:rPr lang="en-US" baseline="0" dirty="0" err="1" smtClean="0"/>
                        <a:t>eigengap</a:t>
                      </a:r>
                      <a:endParaRPr lang="en-US" dirty="0"/>
                    </a:p>
                  </a:txBody>
                  <a:tcPr/>
                </a:tc>
                <a:tc>
                  <a:txBody>
                    <a:bodyPr/>
                    <a:lstStyle/>
                    <a:p>
                      <a:pPr algn="ctr"/>
                      <a:r>
                        <a:rPr lang="en-US" dirty="0" smtClean="0"/>
                        <a:t>0.1153</a:t>
                      </a:r>
                      <a:endParaRPr lang="en-US" dirty="0"/>
                    </a:p>
                  </a:txBody>
                  <a:tcPr/>
                </a:tc>
                <a:tc>
                  <a:txBody>
                    <a:bodyPr/>
                    <a:lstStyle/>
                    <a:p>
                      <a:pPr algn="ctr"/>
                      <a:r>
                        <a:rPr lang="en-US" dirty="0" smtClean="0"/>
                        <a:t>0.2512</a:t>
                      </a:r>
                      <a:endParaRPr lang="en-US" dirty="0"/>
                    </a:p>
                  </a:txBody>
                  <a:tcPr/>
                </a:tc>
                <a:tc>
                  <a:txBody>
                    <a:bodyPr/>
                    <a:lstStyle/>
                    <a:p>
                      <a:pPr algn="ctr"/>
                      <a:r>
                        <a:rPr lang="en-US" dirty="0" smtClean="0"/>
                        <a:t>-</a:t>
                      </a:r>
                      <a:endParaRPr lang="en-US" dirty="0"/>
                    </a:p>
                  </a:txBody>
                  <a:tcPr/>
                </a:tc>
              </a:tr>
              <a:tr h="370840">
                <a:tc>
                  <a:txBody>
                    <a:bodyPr/>
                    <a:lstStyle/>
                    <a:p>
                      <a:pPr algn="ctr"/>
                      <a:r>
                        <a:rPr lang="en-US" dirty="0" smtClean="0"/>
                        <a:t>Suggested community#</a:t>
                      </a:r>
                      <a:endParaRPr lang="en-US" dirty="0"/>
                    </a:p>
                  </a:txBody>
                  <a:tcPr/>
                </a:tc>
                <a:tc>
                  <a:txBody>
                    <a:bodyPr/>
                    <a:lstStyle/>
                    <a:p>
                      <a:pPr algn="ctr"/>
                      <a:r>
                        <a:rPr lang="en-US" dirty="0" smtClean="0"/>
                        <a:t>5</a:t>
                      </a:r>
                      <a:endParaRPr lang="en-US" dirty="0"/>
                    </a:p>
                  </a:txBody>
                  <a:tcPr/>
                </a:tc>
                <a:tc>
                  <a:txBody>
                    <a:bodyPr/>
                    <a:lstStyle/>
                    <a:p>
                      <a:pPr algn="ctr"/>
                      <a:r>
                        <a:rPr lang="en-US" dirty="0" smtClean="0"/>
                        <a:t>4</a:t>
                      </a:r>
                      <a:endParaRPr lang="en-US" dirty="0"/>
                    </a:p>
                  </a:txBody>
                  <a:tcPr/>
                </a:tc>
                <a:tc>
                  <a:txBody>
                    <a:bodyPr/>
                    <a:lstStyle/>
                    <a:p>
                      <a:pPr algn="ctr"/>
                      <a:r>
                        <a:rPr lang="en-US" dirty="0" smtClean="0"/>
                        <a:t>-</a:t>
                      </a:r>
                      <a:endParaRPr lang="en-US" dirty="0"/>
                    </a:p>
                  </a:txBody>
                  <a:tcPr/>
                </a:tc>
              </a:tr>
            </a:tbl>
          </a:graphicData>
        </a:graphic>
      </p:graphicFrame>
    </p:spTree>
    <p:extLst>
      <p:ext uri="{BB962C8B-B14F-4D97-AF65-F5344CB8AC3E}">
        <p14:creationId xmlns:p14="http://schemas.microsoft.com/office/powerpoint/2010/main" val="31121543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The largest eigenvalue</a:t>
            </a:r>
            <a:endParaRPr lang="en-US" dirty="0"/>
          </a:p>
        </p:txBody>
      </p:sp>
      <p:sp>
        <p:nvSpPr>
          <p:cNvPr id="3" name="Content Placeholder 2"/>
          <p:cNvSpPr>
            <a:spLocks noGrp="1"/>
          </p:cNvSpPr>
          <p:nvPr>
            <p:ph idx="1"/>
          </p:nvPr>
        </p:nvSpPr>
        <p:spPr>
          <a:xfrm>
            <a:off x="457199" y="1600200"/>
            <a:ext cx="5115859" cy="2493682"/>
          </a:xfrm>
        </p:spPr>
        <p:txBody>
          <a:bodyPr>
            <a:normAutofit/>
          </a:bodyPr>
          <a:lstStyle/>
          <a:p>
            <a:r>
              <a:rPr lang="en-US" dirty="0" err="1" smtClean="0"/>
              <a:t>Bipartiteness</a:t>
            </a:r>
            <a:endParaRPr lang="en-US" dirty="0" smtClean="0"/>
          </a:p>
          <a:p>
            <a:pPr lvl="1"/>
            <a:r>
              <a:rPr lang="en-US" dirty="0"/>
              <a:t>A </a:t>
            </a:r>
            <a:r>
              <a:rPr lang="en-US" dirty="0" smtClean="0"/>
              <a:t>network </a:t>
            </a:r>
            <a:r>
              <a:rPr lang="en-US" dirty="0"/>
              <a:t>is said to be (fully) bipartite if its nodes can be divided into two groups in such a way that nodes within the same group are not </a:t>
            </a:r>
            <a:r>
              <a:rPr lang="en-US" dirty="0" smtClean="0"/>
              <a:t>connected</a:t>
            </a:r>
            <a:r>
              <a:rPr lang="en-US" dirty="0"/>
              <a:t>. </a:t>
            </a:r>
          </a:p>
          <a:p>
            <a:endParaRPr lang="en-US" dirty="0" smtClean="0"/>
          </a:p>
        </p:txBody>
      </p:sp>
      <p:pic>
        <p:nvPicPr>
          <p:cNvPr id="5" name="Picture 4" descr="fncom-07-00189-g0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1141" y="1749613"/>
            <a:ext cx="3579903" cy="2136597"/>
          </a:xfrm>
          <a:prstGeom prst="rect">
            <a:avLst/>
          </a:prstGeom>
        </p:spPr>
      </p:pic>
      <p:sp>
        <p:nvSpPr>
          <p:cNvPr id="6" name="Round Same Side Corner Rectangle 5"/>
          <p:cNvSpPr/>
          <p:nvPr/>
        </p:nvSpPr>
        <p:spPr>
          <a:xfrm>
            <a:off x="8028407" y="2280830"/>
            <a:ext cx="1032637" cy="1162539"/>
          </a:xfrm>
          <a:prstGeom prst="round2Same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531905" y="3378209"/>
            <a:ext cx="8358094" cy="262963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The largest eigenvalue</a:t>
            </a:r>
          </a:p>
          <a:p>
            <a:pPr lvl="1"/>
            <a:r>
              <a:rPr lang="en-US" dirty="0" smtClean="0"/>
              <a:t>Level of </a:t>
            </a:r>
            <a:r>
              <a:rPr lang="en-US" dirty="0" err="1" smtClean="0"/>
              <a:t>bipartiteness</a:t>
            </a:r>
            <a:endParaRPr lang="en-US" dirty="0" smtClean="0"/>
          </a:p>
          <a:p>
            <a:pPr lvl="1"/>
            <a:r>
              <a:rPr lang="en-US" dirty="0" smtClean="0"/>
              <a:t>If the graph contain a lot of odd cycles, the largest eigenvalue should be small </a:t>
            </a:r>
            <a:endParaRPr lang="en-US" dirty="0"/>
          </a:p>
        </p:txBody>
      </p:sp>
    </p:spTree>
    <p:extLst>
      <p:ext uri="{BB962C8B-B14F-4D97-AF65-F5344CB8AC3E}">
        <p14:creationId xmlns:p14="http://schemas.microsoft.com/office/powerpoint/2010/main" val="33394771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The largest eigenvalue</a:t>
            </a:r>
            <a:endParaRPr lang="en-US" dirty="0"/>
          </a:p>
        </p:txBody>
      </p:sp>
      <p:pic>
        <p:nvPicPr>
          <p:cNvPr id="17" name="Picture 16" descr="Screen Shot 2015-10-22 at 9.44.31 PM.png"/>
          <p:cNvPicPr>
            <a:picLocks noChangeAspect="1"/>
          </p:cNvPicPr>
          <p:nvPr/>
        </p:nvPicPr>
        <p:blipFill rotWithShape="1">
          <a:blip r:embed="rId3">
            <a:extLst>
              <a:ext uri="{28A0092B-C50C-407E-A947-70E740481C1C}">
                <a14:useLocalDpi xmlns:a14="http://schemas.microsoft.com/office/drawing/2010/main" val="0"/>
              </a:ext>
            </a:extLst>
          </a:blip>
          <a:srcRect t="4664"/>
          <a:stretch/>
        </p:blipFill>
        <p:spPr>
          <a:xfrm>
            <a:off x="5909981" y="1673411"/>
            <a:ext cx="2743200" cy="1677008"/>
          </a:xfrm>
          <a:prstGeom prst="rect">
            <a:avLst/>
          </a:prstGeom>
        </p:spPr>
      </p:pic>
      <p:pic>
        <p:nvPicPr>
          <p:cNvPr id="18" name="Picture 17" descr="Screen Shot 2015-10-22 at 9.44.1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554" y="1658470"/>
            <a:ext cx="2743200" cy="1644383"/>
          </a:xfrm>
          <a:prstGeom prst="rect">
            <a:avLst/>
          </a:prstGeom>
        </p:spPr>
      </p:pic>
      <p:pic>
        <p:nvPicPr>
          <p:cNvPr id="19" name="Picture 18" descr="Screen Shot 2015-10-22 at 9.44.26 PM.png"/>
          <p:cNvPicPr>
            <a:picLocks noChangeAspect="1"/>
          </p:cNvPicPr>
          <p:nvPr/>
        </p:nvPicPr>
        <p:blipFill rotWithShape="1">
          <a:blip r:embed="rId5">
            <a:extLst>
              <a:ext uri="{28A0092B-C50C-407E-A947-70E740481C1C}">
                <a14:useLocalDpi xmlns:a14="http://schemas.microsoft.com/office/drawing/2010/main" val="0"/>
              </a:ext>
            </a:extLst>
          </a:blip>
          <a:srcRect t="5930"/>
          <a:stretch/>
        </p:blipFill>
        <p:spPr>
          <a:xfrm>
            <a:off x="3114860" y="1658470"/>
            <a:ext cx="2743200" cy="1671062"/>
          </a:xfrm>
          <a:prstGeom prst="rect">
            <a:avLst/>
          </a:prstGeom>
        </p:spPr>
      </p:pic>
      <p:graphicFrame>
        <p:nvGraphicFramePr>
          <p:cNvPr id="20" name="Table 19"/>
          <p:cNvGraphicFramePr>
            <a:graphicFrameLocks noGrp="1"/>
          </p:cNvGraphicFramePr>
          <p:nvPr>
            <p:extLst>
              <p:ext uri="{D42A27DB-BD31-4B8C-83A1-F6EECF244321}">
                <p14:modId xmlns:p14="http://schemas.microsoft.com/office/powerpoint/2010/main" val="2508430326"/>
              </p:ext>
            </p:extLst>
          </p:nvPr>
        </p:nvGraphicFramePr>
        <p:xfrm>
          <a:off x="552824" y="3626830"/>
          <a:ext cx="8070475" cy="1752600"/>
        </p:xfrm>
        <a:graphic>
          <a:graphicData uri="http://schemas.openxmlformats.org/drawingml/2006/table">
            <a:tbl>
              <a:tblPr firstRow="1" bandRow="1">
                <a:tableStyleId>{5C22544A-7EE6-4342-B048-85BDC9FD1C3A}</a:tableStyleId>
              </a:tblPr>
              <a:tblGrid>
                <a:gridCol w="2662254"/>
                <a:gridCol w="1758090"/>
                <a:gridCol w="1858554"/>
                <a:gridCol w="1791577"/>
              </a:tblGrid>
              <a:tr h="370840">
                <a:tc>
                  <a:txBody>
                    <a:bodyPr/>
                    <a:lstStyle/>
                    <a:p>
                      <a:pPr algn="ctr"/>
                      <a:endParaRPr lang="en-US" dirty="0"/>
                    </a:p>
                  </a:txBody>
                  <a:tcPr/>
                </a:tc>
                <a:tc>
                  <a:txBody>
                    <a:bodyPr/>
                    <a:lstStyle/>
                    <a:p>
                      <a:pPr algn="ctr"/>
                      <a:r>
                        <a:rPr lang="en-US" dirty="0" smtClean="0"/>
                        <a:t>Macaque</a:t>
                      </a:r>
                      <a:endParaRPr lang="en-US" dirty="0"/>
                    </a:p>
                  </a:txBody>
                  <a:tcPr/>
                </a:tc>
                <a:tc>
                  <a:txBody>
                    <a:bodyPr/>
                    <a:lstStyle/>
                    <a:p>
                      <a:pPr algn="ctr"/>
                      <a:r>
                        <a:rPr lang="en-US" dirty="0" smtClean="0"/>
                        <a:t>Cat</a:t>
                      </a:r>
                      <a:endParaRPr lang="en-US" dirty="0"/>
                    </a:p>
                  </a:txBody>
                  <a:tcPr/>
                </a:tc>
                <a:tc>
                  <a:txBody>
                    <a:bodyPr/>
                    <a:lstStyle/>
                    <a:p>
                      <a:pPr algn="ctr"/>
                      <a:r>
                        <a:rPr lang="en-US" dirty="0" err="1" smtClean="0"/>
                        <a:t>C.elegans</a:t>
                      </a:r>
                      <a:endParaRPr lang="en-US" dirty="0"/>
                    </a:p>
                  </a:txBody>
                  <a:tcPr/>
                </a:tc>
              </a:tr>
              <a:tr h="370840">
                <a:tc>
                  <a:txBody>
                    <a:bodyPr/>
                    <a:lstStyle/>
                    <a:p>
                      <a:pPr algn="ctr"/>
                      <a:r>
                        <a:rPr lang="en-US" dirty="0" smtClean="0"/>
                        <a:t>The largest </a:t>
                      </a:r>
                      <a:r>
                        <a:rPr lang="en-US" baseline="0" dirty="0" err="1" smtClean="0"/>
                        <a:t>eigenvlaue</a:t>
                      </a:r>
                      <a:endParaRPr lang="en-US" dirty="0"/>
                    </a:p>
                  </a:txBody>
                  <a:tcPr/>
                </a:tc>
                <a:tc>
                  <a:txBody>
                    <a:bodyPr/>
                    <a:lstStyle/>
                    <a:p>
                      <a:pPr algn="ctr"/>
                      <a:r>
                        <a:rPr lang="en-US" dirty="0" smtClean="0"/>
                        <a:t>1.4341</a:t>
                      </a:r>
                      <a:endParaRPr lang="en-US" dirty="0"/>
                    </a:p>
                  </a:txBody>
                  <a:tcPr/>
                </a:tc>
                <a:tc>
                  <a:txBody>
                    <a:bodyPr/>
                    <a:lstStyle/>
                    <a:p>
                      <a:pPr algn="ctr"/>
                      <a:r>
                        <a:rPr lang="en-US" dirty="0" smtClean="0"/>
                        <a:t>1.2875</a:t>
                      </a:r>
                      <a:endParaRPr lang="en-US" dirty="0"/>
                    </a:p>
                  </a:txBody>
                  <a:tcPr/>
                </a:tc>
                <a:tc>
                  <a:txBody>
                    <a:bodyPr/>
                    <a:lstStyle/>
                    <a:p>
                      <a:pPr algn="ctr"/>
                      <a:r>
                        <a:rPr lang="en-US" dirty="0" smtClean="0"/>
                        <a:t>1.4827</a:t>
                      </a:r>
                      <a:endParaRPr lang="en-US" dirty="0"/>
                    </a:p>
                  </a:txBody>
                  <a:tcPr/>
                </a:tc>
              </a:tr>
              <a:tr h="370840">
                <a:tc>
                  <a:txBody>
                    <a:bodyPr/>
                    <a:lstStyle/>
                    <a:p>
                      <a:pPr algn="ctr"/>
                      <a:r>
                        <a:rPr lang="en-US" dirty="0" smtClean="0"/>
                        <a:t>Comparable</a:t>
                      </a:r>
                      <a:r>
                        <a:rPr lang="en-US" baseline="0" dirty="0" smtClean="0"/>
                        <a:t> random graph</a:t>
                      </a:r>
                      <a:endParaRPr lang="en-US" dirty="0"/>
                    </a:p>
                  </a:txBody>
                  <a:tcPr/>
                </a:tc>
                <a:tc>
                  <a:txBody>
                    <a:bodyPr/>
                    <a:lstStyle/>
                    <a:p>
                      <a:pPr algn="ctr"/>
                      <a:r>
                        <a:rPr lang="en-US" dirty="0" smtClean="0"/>
                        <a:t>1.3927</a:t>
                      </a:r>
                    </a:p>
                    <a:p>
                      <a:pPr algn="ctr"/>
                      <a:r>
                        <a:rPr lang="en-US" dirty="0" smtClean="0"/>
                        <a:t>(0.0558)</a:t>
                      </a:r>
                      <a:endParaRPr lang="en-US" dirty="0"/>
                    </a:p>
                  </a:txBody>
                  <a:tcPr/>
                </a:tc>
                <a:tc>
                  <a:txBody>
                    <a:bodyPr/>
                    <a:lstStyle/>
                    <a:p>
                      <a:pPr algn="ctr"/>
                      <a:r>
                        <a:rPr lang="en-US" dirty="0" smtClean="0"/>
                        <a:t>1.3319</a:t>
                      </a:r>
                    </a:p>
                    <a:p>
                      <a:pPr algn="ctr"/>
                      <a:r>
                        <a:rPr lang="en-US" dirty="0" smtClean="0"/>
                        <a:t>(0.0119)</a:t>
                      </a:r>
                      <a:endParaRPr lang="en-US" dirty="0"/>
                    </a:p>
                  </a:txBody>
                  <a:tcPr/>
                </a:tc>
                <a:tc>
                  <a:txBody>
                    <a:bodyPr/>
                    <a:lstStyle/>
                    <a:p>
                      <a:pPr algn="ctr"/>
                      <a:r>
                        <a:rPr lang="en-US" dirty="0" smtClean="0"/>
                        <a:t>1.4613</a:t>
                      </a:r>
                    </a:p>
                    <a:p>
                      <a:pPr algn="ctr"/>
                      <a:r>
                        <a:rPr lang="en-US" dirty="0" smtClean="0"/>
                        <a:t>(0.0136)</a:t>
                      </a:r>
                      <a:endParaRPr lang="en-US" dirty="0"/>
                    </a:p>
                  </a:txBody>
                  <a:tcPr/>
                </a:tc>
              </a:tr>
              <a:tr h="370840">
                <a:tc>
                  <a:txBody>
                    <a:bodyPr/>
                    <a:lstStyle/>
                    <a:p>
                      <a:pPr algn="ctr"/>
                      <a:r>
                        <a:rPr lang="en-US" dirty="0" smtClean="0"/>
                        <a:t>P-value</a:t>
                      </a:r>
                      <a:endParaRPr lang="en-US" dirty="0"/>
                    </a:p>
                  </a:txBody>
                  <a:tcPr/>
                </a:tc>
                <a:tc>
                  <a:txBody>
                    <a:bodyPr/>
                    <a:lstStyle/>
                    <a:p>
                      <a:pPr algn="ctr"/>
                      <a:r>
                        <a:rPr lang="en-US" dirty="0" smtClean="0"/>
                        <a:t>0.2291</a:t>
                      </a:r>
                      <a:endParaRPr lang="en-US" dirty="0"/>
                    </a:p>
                  </a:txBody>
                  <a:tcPr/>
                </a:tc>
                <a:tc>
                  <a:txBody>
                    <a:bodyPr/>
                    <a:lstStyle/>
                    <a:p>
                      <a:pPr algn="ctr"/>
                      <a:r>
                        <a:rPr lang="en-US" dirty="0" smtClean="0"/>
                        <a:t>&gt;0.9</a:t>
                      </a:r>
                      <a:endParaRPr lang="en-US" dirty="0"/>
                    </a:p>
                  </a:txBody>
                  <a:tcPr/>
                </a:tc>
                <a:tc>
                  <a:txBody>
                    <a:bodyPr/>
                    <a:lstStyle/>
                    <a:p>
                      <a:pPr algn="ctr"/>
                      <a:r>
                        <a:rPr lang="en-US" dirty="0" smtClean="0"/>
                        <a:t>0.0574</a:t>
                      </a:r>
                      <a:endParaRPr lang="en-US" dirty="0"/>
                    </a:p>
                  </a:txBody>
                  <a:tcPr/>
                </a:tc>
              </a:tr>
            </a:tbl>
          </a:graphicData>
        </a:graphic>
      </p:graphicFrame>
    </p:spTree>
    <p:extLst>
      <p:ext uri="{BB962C8B-B14F-4D97-AF65-F5344CB8AC3E}">
        <p14:creationId xmlns:p14="http://schemas.microsoft.com/office/powerpoint/2010/main" val="24224216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Eigenvalues</a:t>
            </a:r>
            <a:r>
              <a:rPr lang="zh-CN" altLang="en-US" dirty="0" smtClean="0"/>
              <a:t> </a:t>
            </a:r>
            <a:r>
              <a:rPr lang="en-US" altLang="zh-CN" dirty="0" smtClean="0"/>
              <a:t>near</a:t>
            </a:r>
            <a:r>
              <a:rPr lang="zh-CN" altLang="en-US" dirty="0" smtClean="0"/>
              <a:t> </a:t>
            </a:r>
            <a:r>
              <a:rPr lang="en-US" altLang="zh-CN" dirty="0" smtClean="0"/>
              <a:t>1</a:t>
            </a:r>
            <a:endParaRPr lang="en-US" dirty="0"/>
          </a:p>
        </p:txBody>
      </p:sp>
      <p:sp>
        <p:nvSpPr>
          <p:cNvPr id="3" name="Content Placeholder 2"/>
          <p:cNvSpPr>
            <a:spLocks noGrp="1"/>
          </p:cNvSpPr>
          <p:nvPr>
            <p:ph idx="1"/>
          </p:nvPr>
        </p:nvSpPr>
        <p:spPr>
          <a:xfrm>
            <a:off x="457199" y="1600199"/>
            <a:ext cx="5369860" cy="2852272"/>
          </a:xfrm>
        </p:spPr>
        <p:txBody>
          <a:bodyPr>
            <a:normAutofit/>
          </a:bodyPr>
          <a:lstStyle/>
          <a:p>
            <a:r>
              <a:rPr lang="en-US" dirty="0" smtClean="0"/>
              <a:t>Eigenvalues</a:t>
            </a:r>
            <a:r>
              <a:rPr lang="zh-CN" altLang="en-US" dirty="0" smtClean="0"/>
              <a:t> </a:t>
            </a:r>
            <a:r>
              <a:rPr lang="zh-CN" altLang="zh-CN" dirty="0" smtClean="0"/>
              <a:t>=</a:t>
            </a:r>
            <a:r>
              <a:rPr lang="zh-CN" altLang="en-US" dirty="0" smtClean="0"/>
              <a:t> </a:t>
            </a:r>
            <a:r>
              <a:rPr lang="en-US" altLang="zh-CN" dirty="0" smtClean="0"/>
              <a:t>1</a:t>
            </a:r>
          </a:p>
          <a:p>
            <a:pPr lvl="1"/>
            <a:r>
              <a:rPr lang="en-US" altLang="zh-CN" dirty="0" smtClean="0"/>
              <a:t>Duplication</a:t>
            </a:r>
            <a:r>
              <a:rPr lang="zh-CN" altLang="en-US" dirty="0" smtClean="0"/>
              <a:t> </a:t>
            </a:r>
            <a:r>
              <a:rPr lang="en-US" altLang="zh-CN" dirty="0" smtClean="0"/>
              <a:t>of</a:t>
            </a:r>
            <a:r>
              <a:rPr lang="zh-CN" altLang="en-US" dirty="0" smtClean="0"/>
              <a:t>  </a:t>
            </a:r>
            <a:r>
              <a:rPr lang="en-US" altLang="zh-CN" dirty="0" smtClean="0"/>
              <a:t>node</a:t>
            </a:r>
          </a:p>
          <a:p>
            <a:r>
              <a:rPr lang="en-US" dirty="0" smtClean="0"/>
              <a:t>Eigenvalues</a:t>
            </a:r>
            <a:r>
              <a:rPr lang="zh-CN" altLang="en-US" dirty="0" smtClean="0"/>
              <a:t> </a:t>
            </a:r>
            <a:r>
              <a:rPr lang="en-US" altLang="zh-CN" dirty="0"/>
              <a:t>near</a:t>
            </a:r>
            <a:r>
              <a:rPr lang="zh-CN" altLang="en-US" dirty="0"/>
              <a:t> </a:t>
            </a:r>
            <a:r>
              <a:rPr lang="en-US" altLang="zh-CN" dirty="0"/>
              <a:t>1</a:t>
            </a:r>
            <a:endParaRPr lang="en-US" dirty="0"/>
          </a:p>
          <a:p>
            <a:pPr lvl="1"/>
            <a:r>
              <a:rPr lang="en-US" dirty="0"/>
              <a:t>Duplication</a:t>
            </a:r>
            <a:r>
              <a:rPr lang="zh-CN" altLang="en-US" dirty="0"/>
              <a:t> </a:t>
            </a:r>
            <a:r>
              <a:rPr lang="en-US" altLang="zh-CN" dirty="0"/>
              <a:t>of</a:t>
            </a:r>
            <a:r>
              <a:rPr lang="zh-CN" altLang="en-US" dirty="0"/>
              <a:t> </a:t>
            </a:r>
            <a:r>
              <a:rPr lang="en-US" altLang="zh-CN" dirty="0" smtClean="0"/>
              <a:t>vertex</a:t>
            </a:r>
          </a:p>
          <a:p>
            <a:pPr lvl="1"/>
            <a:r>
              <a:rPr lang="en-US" dirty="0" smtClean="0"/>
              <a:t>Symmetric</a:t>
            </a:r>
          </a:p>
          <a:p>
            <a:r>
              <a:rPr lang="en-US" dirty="0" smtClean="0"/>
              <a:t>Other</a:t>
            </a:r>
            <a:r>
              <a:rPr lang="zh-CN" altLang="en-US" dirty="0" smtClean="0"/>
              <a:t> </a:t>
            </a:r>
            <a:r>
              <a:rPr lang="en-US" altLang="zh-CN" dirty="0" smtClean="0"/>
              <a:t>density</a:t>
            </a:r>
            <a:r>
              <a:rPr lang="zh-CN" altLang="en-US" dirty="0" smtClean="0"/>
              <a:t> </a:t>
            </a:r>
            <a:r>
              <a:rPr lang="en-US" altLang="zh-CN" dirty="0" smtClean="0"/>
              <a:t>peak</a:t>
            </a:r>
          </a:p>
          <a:p>
            <a:pPr lvl="1"/>
            <a:r>
              <a:rPr lang="en-US" altLang="zh-CN" dirty="0" smtClean="0"/>
              <a:t>Duplicated</a:t>
            </a:r>
            <a:r>
              <a:rPr lang="zh-CN" altLang="en-US" dirty="0" smtClean="0"/>
              <a:t> </a:t>
            </a:r>
            <a:r>
              <a:rPr lang="en-US" altLang="zh-CN" dirty="0"/>
              <a:t>m</a:t>
            </a:r>
            <a:r>
              <a:rPr lang="en-US" altLang="zh-CN" dirty="0" smtClean="0"/>
              <a:t>otif</a:t>
            </a:r>
          </a:p>
          <a:p>
            <a:endParaRPr lang="en-US" dirty="0"/>
          </a:p>
        </p:txBody>
      </p:sp>
      <p:pic>
        <p:nvPicPr>
          <p:cNvPr id="5" name="Picture 4" descr="fncom-07-00189-g0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1141" y="1749613"/>
            <a:ext cx="3579903" cy="2136597"/>
          </a:xfrm>
          <a:prstGeom prst="rect">
            <a:avLst/>
          </a:prstGeom>
        </p:spPr>
      </p:pic>
      <p:sp>
        <p:nvSpPr>
          <p:cNvPr id="6" name="Round Same Side Corner Rectangle 5"/>
          <p:cNvSpPr/>
          <p:nvPr/>
        </p:nvSpPr>
        <p:spPr>
          <a:xfrm>
            <a:off x="6887883" y="1749613"/>
            <a:ext cx="791882" cy="939799"/>
          </a:xfrm>
          <a:prstGeom prst="round2Same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487078" y="4394193"/>
            <a:ext cx="8358094" cy="188109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The</a:t>
            </a:r>
            <a:r>
              <a:rPr lang="zh-CN" altLang="en-US" dirty="0" smtClean="0"/>
              <a:t> </a:t>
            </a:r>
            <a:r>
              <a:rPr lang="en-US" dirty="0" smtClean="0"/>
              <a:t>presence </a:t>
            </a:r>
            <a:r>
              <a:rPr lang="en-US" dirty="0"/>
              <a:t>of eigenvalues with high </a:t>
            </a:r>
            <a:r>
              <a:rPr lang="en-US" dirty="0" smtClean="0"/>
              <a:t>multiplicities</a:t>
            </a:r>
            <a:r>
              <a:rPr lang="zh-CN" altLang="en-US" dirty="0" smtClean="0"/>
              <a:t> </a:t>
            </a:r>
            <a:r>
              <a:rPr lang="en-US" altLang="zh-CN" dirty="0" smtClean="0"/>
              <a:t>or</a:t>
            </a:r>
            <a:r>
              <a:rPr lang="zh-CN" altLang="en-US" dirty="0" smtClean="0"/>
              <a:t> </a:t>
            </a:r>
            <a:r>
              <a:rPr lang="en-US" altLang="zh-CN" dirty="0"/>
              <a:t>e</a:t>
            </a:r>
            <a:r>
              <a:rPr lang="en-US" dirty="0" smtClean="0"/>
              <a:t>igenvalues </a:t>
            </a:r>
            <a:r>
              <a:rPr lang="en-US" dirty="0"/>
              <a:t>at equal distances to 1 may provide an indication of local organizations resulting from recursive motif manipulations. </a:t>
            </a:r>
          </a:p>
          <a:p>
            <a:pPr lvl="1"/>
            <a:endParaRPr lang="en-US" dirty="0" smtClean="0"/>
          </a:p>
          <a:p>
            <a:endParaRPr lang="en-US" dirty="0"/>
          </a:p>
        </p:txBody>
      </p:sp>
    </p:spTree>
    <p:extLst>
      <p:ext uri="{BB962C8B-B14F-4D97-AF65-F5344CB8AC3E}">
        <p14:creationId xmlns:p14="http://schemas.microsoft.com/office/powerpoint/2010/main" val="27613669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Eigenvalues near 1</a:t>
            </a:r>
            <a:endParaRPr lang="en-US" dirty="0"/>
          </a:p>
        </p:txBody>
      </p:sp>
      <p:pic>
        <p:nvPicPr>
          <p:cNvPr id="17" name="Picture 16" descr="Screen Shot 2015-10-22 at 9.44.31 PM.png"/>
          <p:cNvPicPr>
            <a:picLocks noChangeAspect="1"/>
          </p:cNvPicPr>
          <p:nvPr/>
        </p:nvPicPr>
        <p:blipFill rotWithShape="1">
          <a:blip r:embed="rId3">
            <a:extLst>
              <a:ext uri="{28A0092B-C50C-407E-A947-70E740481C1C}">
                <a14:useLocalDpi xmlns:a14="http://schemas.microsoft.com/office/drawing/2010/main" val="0"/>
              </a:ext>
            </a:extLst>
          </a:blip>
          <a:srcRect t="4664"/>
          <a:stretch/>
        </p:blipFill>
        <p:spPr>
          <a:xfrm>
            <a:off x="5909981" y="1673411"/>
            <a:ext cx="2743200" cy="1677008"/>
          </a:xfrm>
          <a:prstGeom prst="rect">
            <a:avLst/>
          </a:prstGeom>
        </p:spPr>
      </p:pic>
      <p:pic>
        <p:nvPicPr>
          <p:cNvPr id="18" name="Picture 17" descr="Screen Shot 2015-10-22 at 9.44.1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554" y="1658470"/>
            <a:ext cx="2743200" cy="1644383"/>
          </a:xfrm>
          <a:prstGeom prst="rect">
            <a:avLst/>
          </a:prstGeom>
        </p:spPr>
      </p:pic>
      <p:pic>
        <p:nvPicPr>
          <p:cNvPr id="19" name="Picture 18" descr="Screen Shot 2015-10-22 at 9.44.26 PM.png"/>
          <p:cNvPicPr>
            <a:picLocks noChangeAspect="1"/>
          </p:cNvPicPr>
          <p:nvPr/>
        </p:nvPicPr>
        <p:blipFill rotWithShape="1">
          <a:blip r:embed="rId5">
            <a:extLst>
              <a:ext uri="{28A0092B-C50C-407E-A947-70E740481C1C}">
                <a14:useLocalDpi xmlns:a14="http://schemas.microsoft.com/office/drawing/2010/main" val="0"/>
              </a:ext>
            </a:extLst>
          </a:blip>
          <a:srcRect t="5930"/>
          <a:stretch/>
        </p:blipFill>
        <p:spPr>
          <a:xfrm>
            <a:off x="3114860" y="1658470"/>
            <a:ext cx="2743200" cy="1671062"/>
          </a:xfrm>
          <a:prstGeom prst="rect">
            <a:avLst/>
          </a:prstGeom>
        </p:spPr>
      </p:pic>
      <p:sp>
        <p:nvSpPr>
          <p:cNvPr id="7" name="Content Placeholder 2"/>
          <p:cNvSpPr>
            <a:spLocks noGrp="1"/>
          </p:cNvSpPr>
          <p:nvPr>
            <p:ph idx="1"/>
          </p:nvPr>
        </p:nvSpPr>
        <p:spPr>
          <a:xfrm>
            <a:off x="457200" y="1600199"/>
            <a:ext cx="8229600" cy="5063565"/>
          </a:xfrm>
        </p:spPr>
        <p:txBody>
          <a:bodyPr>
            <a:normAutofit fontScale="92500" lnSpcReduction="20000"/>
          </a:bodyPr>
          <a:lstStyle/>
          <a:p>
            <a:endParaRPr lang="en-US" dirty="0" smtClean="0"/>
          </a:p>
          <a:p>
            <a:endParaRPr lang="en-US" dirty="0"/>
          </a:p>
          <a:p>
            <a:endParaRPr lang="en-US" dirty="0" smtClean="0"/>
          </a:p>
          <a:p>
            <a:endParaRPr lang="en-US" dirty="0"/>
          </a:p>
          <a:p>
            <a:endParaRPr lang="en-US" dirty="0" smtClean="0"/>
          </a:p>
          <a:p>
            <a:r>
              <a:rPr lang="en-US" dirty="0" smtClean="0"/>
              <a:t>All</a:t>
            </a:r>
            <a:r>
              <a:rPr lang="zh-CN" altLang="en-US" dirty="0" smtClean="0"/>
              <a:t> </a:t>
            </a:r>
            <a:r>
              <a:rPr lang="en-US" dirty="0" smtClean="0"/>
              <a:t>three </a:t>
            </a:r>
            <a:r>
              <a:rPr lang="en-US" dirty="0"/>
              <a:t>neural networks showed a peak around one, suggesting traces of node duplication</a:t>
            </a:r>
            <a:r>
              <a:rPr lang="en-US" dirty="0" smtClean="0"/>
              <a:t>.</a:t>
            </a:r>
          </a:p>
          <a:p>
            <a:r>
              <a:rPr lang="en-US" dirty="0" smtClean="0"/>
              <a:t>peaks </a:t>
            </a:r>
            <a:r>
              <a:rPr lang="en-US" dirty="0"/>
              <a:t>around one revealed to be rather symmetric, </a:t>
            </a:r>
            <a:r>
              <a:rPr lang="en-US" dirty="0" smtClean="0"/>
              <a:t>indicating </a:t>
            </a:r>
            <a:r>
              <a:rPr lang="en-US" dirty="0"/>
              <a:t>traces of edge duplication in the networks. </a:t>
            </a:r>
            <a:endParaRPr lang="en-US" dirty="0" smtClean="0"/>
          </a:p>
          <a:p>
            <a:r>
              <a:rPr lang="en-US" dirty="0"/>
              <a:t>S</a:t>
            </a:r>
            <a:r>
              <a:rPr lang="en-US" dirty="0" smtClean="0"/>
              <a:t>ymmetry </a:t>
            </a:r>
            <a:r>
              <a:rPr lang="en-US" dirty="0"/>
              <a:t>was most clearly seen in </a:t>
            </a:r>
            <a:r>
              <a:rPr lang="en-US" dirty="0" smtClean="0"/>
              <a:t>macaque </a:t>
            </a:r>
            <a:r>
              <a:rPr lang="en-US" dirty="0"/>
              <a:t>and cat network and to a lesser extent in the C. </a:t>
            </a:r>
            <a:r>
              <a:rPr lang="en-US" dirty="0" err="1"/>
              <a:t>elegans</a:t>
            </a:r>
            <a:r>
              <a:rPr lang="en-US" dirty="0"/>
              <a:t> neural </a:t>
            </a:r>
            <a:r>
              <a:rPr lang="en-US" dirty="0" smtClean="0"/>
              <a:t>system</a:t>
            </a:r>
            <a:r>
              <a:rPr lang="zh-CN" altLang="en-US" dirty="0" smtClean="0"/>
              <a:t>, </a:t>
            </a:r>
            <a:r>
              <a:rPr lang="en-US" altLang="zh-CN" dirty="0" smtClean="0"/>
              <a:t>indicating</a:t>
            </a:r>
            <a:r>
              <a:rPr lang="en-US" dirty="0" smtClean="0"/>
              <a:t> </a:t>
            </a:r>
            <a:r>
              <a:rPr lang="en-US" dirty="0"/>
              <a:t>higher levels of duplication in the </a:t>
            </a:r>
            <a:r>
              <a:rPr lang="en-US" dirty="0" smtClean="0"/>
              <a:t>networks </a:t>
            </a:r>
            <a:r>
              <a:rPr lang="en-US" dirty="0"/>
              <a:t>of the macaque and cat compared to that of the C. </a:t>
            </a:r>
            <a:r>
              <a:rPr lang="en-US" dirty="0" err="1"/>
              <a:t>elegans</a:t>
            </a:r>
            <a:r>
              <a:rPr lang="en-US" dirty="0" smtClean="0"/>
              <a:t>. </a:t>
            </a:r>
          </a:p>
          <a:p>
            <a:r>
              <a:rPr lang="en-US" dirty="0"/>
              <a:t>The spectra showed no other clear peaks indicative of recurrent addition of motifs. </a:t>
            </a:r>
          </a:p>
          <a:p>
            <a:endParaRPr lang="en-US" dirty="0"/>
          </a:p>
        </p:txBody>
      </p:sp>
    </p:spTree>
    <p:extLst>
      <p:ext uri="{BB962C8B-B14F-4D97-AF65-F5344CB8AC3E}">
        <p14:creationId xmlns:p14="http://schemas.microsoft.com/office/powerpoint/2010/main" val="21807435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Compare Neural Networks with Network Models </a:t>
            </a:r>
            <a:endParaRPr lang="en-US" dirty="0"/>
          </a:p>
        </p:txBody>
      </p:sp>
      <p:pic>
        <p:nvPicPr>
          <p:cNvPr id="6" name="Content Placeholder 5" descr="Screen Shot 2015-10-22 at 9.41.18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736" r="5317"/>
          <a:stretch/>
        </p:blipFill>
        <p:spPr>
          <a:xfrm>
            <a:off x="2971047" y="4000347"/>
            <a:ext cx="2826128" cy="1828800"/>
          </a:xfrm>
        </p:spPr>
      </p:pic>
      <p:pic>
        <p:nvPicPr>
          <p:cNvPr id="7" name="Picture 6" descr="Screen Shot 2015-10-22 at 9.41.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0092" y="1958784"/>
            <a:ext cx="3045313" cy="1920239"/>
          </a:xfrm>
          <a:prstGeom prst="rect">
            <a:avLst/>
          </a:prstGeom>
        </p:spPr>
      </p:pic>
      <p:pic>
        <p:nvPicPr>
          <p:cNvPr id="8" name="Picture 7" descr="Screen Shot 2015-10-22 at 9.41.0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115" y="1867343"/>
            <a:ext cx="2947153" cy="2011680"/>
          </a:xfrm>
          <a:prstGeom prst="rect">
            <a:avLst/>
          </a:prstGeom>
        </p:spPr>
      </p:pic>
      <p:sp>
        <p:nvSpPr>
          <p:cNvPr id="9" name="Content Placeholder 2"/>
          <p:cNvSpPr txBox="1">
            <a:spLocks/>
          </p:cNvSpPr>
          <p:nvPr/>
        </p:nvSpPr>
        <p:spPr>
          <a:xfrm>
            <a:off x="457200" y="1600199"/>
            <a:ext cx="8229600" cy="506356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1315125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Compare Neural Networks with Empirical Networks </a:t>
            </a:r>
            <a:endParaRPr lang="en-US" dirty="0"/>
          </a:p>
        </p:txBody>
      </p:sp>
      <p:pic>
        <p:nvPicPr>
          <p:cNvPr id="4" name="Content Placeholder 3" descr="Screen Shot 2015-10-22 at 9.39.22 PM.png"/>
          <p:cNvPicPr>
            <a:picLocks noGrp="1" noChangeAspect="1"/>
          </p:cNvPicPr>
          <p:nvPr>
            <p:ph idx="1"/>
          </p:nvPr>
        </p:nvPicPr>
        <p:blipFill>
          <a:blip r:embed="rId3">
            <a:extLst>
              <a:ext uri="{28A0092B-C50C-407E-A947-70E740481C1C}">
                <a14:useLocalDpi xmlns:a14="http://schemas.microsoft.com/office/drawing/2010/main" val="0"/>
              </a:ext>
            </a:extLst>
          </a:blip>
          <a:srcRect l="-10079" r="-10079"/>
          <a:stretch>
            <a:fillRect/>
          </a:stretch>
        </p:blipFill>
        <p:spPr/>
      </p:pic>
    </p:spTree>
    <p:extLst>
      <p:ext uri="{BB962C8B-B14F-4D97-AF65-F5344CB8AC3E}">
        <p14:creationId xmlns:p14="http://schemas.microsoft.com/office/powerpoint/2010/main" val="18740656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a:t>
            </a:r>
            <a:r>
              <a:rPr lang="en-US" b="1" dirty="0"/>
              <a:t> </a:t>
            </a:r>
            <a:r>
              <a:rPr lang="en-US" b="1" dirty="0" smtClean="0"/>
              <a:t>Robustness </a:t>
            </a:r>
            <a:endParaRPr lang="en-US" dirty="0"/>
          </a:p>
        </p:txBody>
      </p:sp>
      <p:pic>
        <p:nvPicPr>
          <p:cNvPr id="4" name="Content Placeholder 3" descr="Screen Shot 2015-10-22 at 8.58.32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38" r="4256"/>
          <a:stretch/>
        </p:blipFill>
        <p:spPr>
          <a:xfrm>
            <a:off x="1320010" y="1600200"/>
            <a:ext cx="5914987" cy="4876800"/>
          </a:xfrm>
        </p:spPr>
      </p:pic>
    </p:spTree>
    <p:extLst>
      <p:ext uri="{BB962C8B-B14F-4D97-AF65-F5344CB8AC3E}">
        <p14:creationId xmlns:p14="http://schemas.microsoft.com/office/powerpoint/2010/main" val="14466198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Connectivity</a:t>
            </a:r>
            <a:endParaRPr lang="en-US" dirty="0"/>
          </a:p>
        </p:txBody>
      </p:sp>
      <p:sp>
        <p:nvSpPr>
          <p:cNvPr id="3" name="Content Placeholder 2"/>
          <p:cNvSpPr>
            <a:spLocks noGrp="1"/>
          </p:cNvSpPr>
          <p:nvPr>
            <p:ph idx="1"/>
          </p:nvPr>
        </p:nvSpPr>
        <p:spPr/>
        <p:txBody>
          <a:bodyPr>
            <a:normAutofit/>
          </a:bodyPr>
          <a:lstStyle/>
          <a:p>
            <a:r>
              <a:rPr lang="en-US" dirty="0"/>
              <a:t>Structural </a:t>
            </a:r>
            <a:r>
              <a:rPr lang="en-US" dirty="0" smtClean="0"/>
              <a:t>Connectivity  </a:t>
            </a:r>
          </a:p>
          <a:p>
            <a:pPr lvl="1"/>
            <a:r>
              <a:rPr lang="en-US" dirty="0" smtClean="0"/>
              <a:t>the </a:t>
            </a:r>
            <a:r>
              <a:rPr lang="en-US" dirty="0"/>
              <a:t>connectivity </a:t>
            </a:r>
            <a:r>
              <a:rPr lang="en-US" dirty="0" smtClean="0"/>
              <a:t>pattern of neural system </a:t>
            </a:r>
            <a:r>
              <a:rPr lang="en-US" dirty="0"/>
              <a:t>is formed by </a:t>
            </a:r>
            <a:r>
              <a:rPr lang="en-US" dirty="0" smtClean="0"/>
              <a:t>structural</a:t>
            </a:r>
            <a:r>
              <a:rPr lang="zh-CN" altLang="en-US" dirty="0" smtClean="0"/>
              <a:t> </a:t>
            </a:r>
            <a:r>
              <a:rPr lang="en-US" altLang="zh-CN" dirty="0" smtClean="0"/>
              <a:t>(anatomical)</a:t>
            </a:r>
            <a:r>
              <a:rPr lang="en-US" dirty="0" smtClean="0"/>
              <a:t> links between</a:t>
            </a:r>
            <a:r>
              <a:rPr lang="zh-CN" altLang="en-US" dirty="0" smtClean="0"/>
              <a:t> </a:t>
            </a:r>
            <a:r>
              <a:rPr lang="en-US" altLang="zh-CN" dirty="0" smtClean="0"/>
              <a:t>neural</a:t>
            </a:r>
            <a:r>
              <a:rPr lang="zh-CN" altLang="en-US" dirty="0" smtClean="0"/>
              <a:t> </a:t>
            </a:r>
            <a:r>
              <a:rPr lang="en-US" altLang="zh-CN" dirty="0" smtClean="0"/>
              <a:t>units</a:t>
            </a:r>
          </a:p>
          <a:p>
            <a:pPr lvl="2"/>
            <a:r>
              <a:rPr lang="en-US" dirty="0" smtClean="0"/>
              <a:t>Macro</a:t>
            </a:r>
            <a:r>
              <a:rPr lang="zh-CN" altLang="en-US" dirty="0" smtClean="0"/>
              <a:t> </a:t>
            </a:r>
            <a:r>
              <a:rPr lang="en-US" altLang="zh-CN" dirty="0" smtClean="0"/>
              <a:t>level:</a:t>
            </a:r>
            <a:r>
              <a:rPr lang="zh-CN" altLang="en-US" dirty="0" smtClean="0"/>
              <a:t> </a:t>
            </a:r>
            <a:r>
              <a:rPr lang="en-US" altLang="zh-CN" dirty="0" smtClean="0"/>
              <a:t>brain</a:t>
            </a:r>
            <a:r>
              <a:rPr lang="zh-CN" altLang="en-US" dirty="0" smtClean="0"/>
              <a:t> </a:t>
            </a:r>
            <a:r>
              <a:rPr lang="en-US" altLang="zh-CN" dirty="0" smtClean="0"/>
              <a:t>ROIs</a:t>
            </a:r>
            <a:r>
              <a:rPr lang="zh-CN" altLang="en-US" dirty="0" smtClean="0"/>
              <a:t> </a:t>
            </a:r>
            <a:r>
              <a:rPr lang="en-US" altLang="zh-CN" dirty="0" smtClean="0"/>
              <a:t>linked</a:t>
            </a:r>
            <a:r>
              <a:rPr lang="zh-CN" altLang="en-US" dirty="0" smtClean="0"/>
              <a:t> </a:t>
            </a:r>
            <a:r>
              <a:rPr lang="en-US" altLang="zh-CN" dirty="0" smtClean="0"/>
              <a:t>by</a:t>
            </a:r>
            <a:r>
              <a:rPr lang="zh-CN" altLang="en-US" dirty="0" smtClean="0"/>
              <a:t> </a:t>
            </a:r>
            <a:r>
              <a:rPr lang="en-US" altLang="zh-CN" dirty="0" smtClean="0"/>
              <a:t>fiber</a:t>
            </a:r>
            <a:r>
              <a:rPr lang="zh-CN" altLang="en-US" dirty="0" smtClean="0"/>
              <a:t> </a:t>
            </a:r>
            <a:r>
              <a:rPr lang="en-US" altLang="zh-CN" dirty="0" smtClean="0"/>
              <a:t>pathways</a:t>
            </a:r>
          </a:p>
          <a:p>
            <a:pPr lvl="2"/>
            <a:r>
              <a:rPr lang="en-US" altLang="zh-CN" dirty="0" smtClean="0"/>
              <a:t>Micro</a:t>
            </a:r>
            <a:r>
              <a:rPr lang="zh-CN" altLang="en-US" dirty="0" smtClean="0"/>
              <a:t> </a:t>
            </a:r>
            <a:r>
              <a:rPr lang="en-US" altLang="zh-CN" dirty="0" smtClean="0"/>
              <a:t>level:</a:t>
            </a:r>
            <a:r>
              <a:rPr lang="zh-CN" altLang="en-US" dirty="0" smtClean="0"/>
              <a:t> </a:t>
            </a:r>
            <a:r>
              <a:rPr lang="en-US" altLang="zh-CN" dirty="0" smtClean="0"/>
              <a:t>neurons</a:t>
            </a:r>
            <a:r>
              <a:rPr lang="zh-CN" altLang="en-US" dirty="0" smtClean="0"/>
              <a:t> </a:t>
            </a:r>
            <a:r>
              <a:rPr lang="en-US" altLang="zh-CN" dirty="0" smtClean="0"/>
              <a:t>or</a:t>
            </a:r>
            <a:r>
              <a:rPr lang="zh-CN" altLang="en-US" dirty="0" smtClean="0"/>
              <a:t> </a:t>
            </a:r>
            <a:r>
              <a:rPr lang="en-US" altLang="zh-CN" dirty="0" smtClean="0"/>
              <a:t>neuronal</a:t>
            </a:r>
            <a:r>
              <a:rPr lang="zh-CN" altLang="en-US" dirty="0" smtClean="0"/>
              <a:t> </a:t>
            </a:r>
            <a:r>
              <a:rPr lang="en-US" altLang="zh-CN" dirty="0" smtClean="0"/>
              <a:t>populations</a:t>
            </a:r>
            <a:r>
              <a:rPr lang="zh-CN" altLang="en-US" dirty="0" smtClean="0"/>
              <a:t> </a:t>
            </a:r>
            <a:r>
              <a:rPr lang="en-US" altLang="zh-CN" dirty="0" smtClean="0"/>
              <a:t>linked</a:t>
            </a:r>
            <a:r>
              <a:rPr lang="zh-CN" altLang="en-US" dirty="0" smtClean="0"/>
              <a:t> </a:t>
            </a:r>
            <a:r>
              <a:rPr lang="en-US" altLang="zh-CN" dirty="0" smtClean="0"/>
              <a:t>by</a:t>
            </a:r>
            <a:r>
              <a:rPr lang="zh-CN" altLang="en-US" dirty="0" smtClean="0"/>
              <a:t> </a:t>
            </a:r>
            <a:r>
              <a:rPr lang="en-US" altLang="zh-CN" dirty="0" smtClean="0"/>
              <a:t>synapses</a:t>
            </a:r>
          </a:p>
          <a:p>
            <a:pPr lvl="1"/>
            <a:endParaRPr lang="en-US" dirty="0"/>
          </a:p>
        </p:txBody>
      </p:sp>
      <p:pic>
        <p:nvPicPr>
          <p:cNvPr id="5" name="Picture 4" descr="pipeline.jpg"/>
          <p:cNvPicPr>
            <a:picLocks noChangeAspect="1"/>
          </p:cNvPicPr>
          <p:nvPr/>
        </p:nvPicPr>
        <p:blipFill rotWithShape="1">
          <a:blip r:embed="rId3">
            <a:extLst>
              <a:ext uri="{28A0092B-C50C-407E-A947-70E740481C1C}">
                <a14:useLocalDpi xmlns:a14="http://schemas.microsoft.com/office/drawing/2010/main" val="0"/>
              </a:ext>
            </a:extLst>
          </a:blip>
          <a:srcRect r="34280"/>
          <a:stretch/>
        </p:blipFill>
        <p:spPr>
          <a:xfrm>
            <a:off x="1389529" y="3503731"/>
            <a:ext cx="5842000" cy="3234740"/>
          </a:xfrm>
          <a:prstGeom prst="rect">
            <a:avLst/>
          </a:prstGeom>
        </p:spPr>
      </p:pic>
    </p:spTree>
    <p:extLst>
      <p:ext uri="{BB962C8B-B14F-4D97-AF65-F5344CB8AC3E}">
        <p14:creationId xmlns:p14="http://schemas.microsoft.com/office/powerpoint/2010/main" val="24112977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err="1" smtClean="0"/>
              <a:t>Laplacian</a:t>
            </a:r>
            <a:r>
              <a:rPr lang="en-US" dirty="0" smtClean="0"/>
              <a:t> spectrum</a:t>
            </a:r>
            <a:r>
              <a:rPr lang="zh-CN" altLang="en-US" dirty="0" smtClean="0"/>
              <a:t> </a:t>
            </a:r>
            <a:r>
              <a:rPr lang="en-US" altLang="zh-CN" dirty="0" smtClean="0"/>
              <a:t>of</a:t>
            </a:r>
            <a:r>
              <a:rPr lang="zh-CN" altLang="en-US" dirty="0" smtClean="0"/>
              <a:t> </a:t>
            </a:r>
            <a:r>
              <a:rPr lang="en-US" altLang="zh-CN" dirty="0" smtClean="0"/>
              <a:t>different</a:t>
            </a:r>
            <a:r>
              <a:rPr lang="zh-CN" altLang="en-US" dirty="0" smtClean="0"/>
              <a:t> </a:t>
            </a:r>
            <a:r>
              <a:rPr lang="en-US" altLang="zh-CN" dirty="0" smtClean="0"/>
              <a:t>neural</a:t>
            </a:r>
            <a:r>
              <a:rPr lang="zh-CN" altLang="en-US" dirty="0" smtClean="0"/>
              <a:t> </a:t>
            </a:r>
            <a:r>
              <a:rPr lang="en-US" altLang="zh-CN" dirty="0" smtClean="0"/>
              <a:t>networks</a:t>
            </a:r>
            <a:r>
              <a:rPr lang="en-US" dirty="0" smtClean="0"/>
              <a:t> </a:t>
            </a:r>
            <a:r>
              <a:rPr lang="en-US" dirty="0"/>
              <a:t>showed </a:t>
            </a:r>
            <a:r>
              <a:rPr lang="en-US" dirty="0" smtClean="0"/>
              <a:t>high</a:t>
            </a:r>
            <a:r>
              <a:rPr lang="zh-CN" altLang="en-US" dirty="0" smtClean="0"/>
              <a:t> </a:t>
            </a:r>
            <a:r>
              <a:rPr lang="en-US" altLang="zh-CN" dirty="0" smtClean="0"/>
              <a:t>level</a:t>
            </a:r>
            <a:r>
              <a:rPr lang="zh-CN" altLang="en-US" dirty="0" smtClean="0"/>
              <a:t> </a:t>
            </a:r>
            <a:r>
              <a:rPr lang="en-US" altLang="zh-CN" dirty="0" smtClean="0"/>
              <a:t>of</a:t>
            </a:r>
            <a:r>
              <a:rPr lang="zh-CN" altLang="en-US" dirty="0" smtClean="0"/>
              <a:t> </a:t>
            </a:r>
            <a:r>
              <a:rPr lang="en-US" altLang="zh-CN" dirty="0" smtClean="0"/>
              <a:t>similarity</a:t>
            </a:r>
            <a:r>
              <a:rPr lang="zh-CN" altLang="en-US" dirty="0" smtClean="0"/>
              <a:t> </a:t>
            </a:r>
            <a:r>
              <a:rPr lang="en-US" dirty="0" smtClean="0"/>
              <a:t>on </a:t>
            </a:r>
            <a:r>
              <a:rPr lang="en-US" dirty="0"/>
              <a:t>several characteristics. </a:t>
            </a:r>
            <a:endParaRPr lang="en-US" dirty="0" smtClean="0"/>
          </a:p>
          <a:p>
            <a:r>
              <a:rPr lang="en-US" dirty="0" smtClean="0"/>
              <a:t>No </a:t>
            </a:r>
            <a:r>
              <a:rPr lang="en-US" dirty="0"/>
              <a:t>clear overlap between </a:t>
            </a:r>
            <a:r>
              <a:rPr lang="en-US" dirty="0" smtClean="0"/>
              <a:t>neural</a:t>
            </a:r>
            <a:r>
              <a:rPr lang="zh-CN" altLang="en-US" dirty="0" smtClean="0"/>
              <a:t> </a:t>
            </a:r>
            <a:r>
              <a:rPr lang="en-US" dirty="0" smtClean="0"/>
              <a:t>spectra and </a:t>
            </a:r>
            <a:r>
              <a:rPr lang="en-US" dirty="0"/>
              <a:t>the spectra of </a:t>
            </a:r>
            <a:r>
              <a:rPr lang="en-US" dirty="0" smtClean="0"/>
              <a:t>established</a:t>
            </a:r>
            <a:r>
              <a:rPr lang="zh-CN" altLang="en-US" dirty="0" smtClean="0"/>
              <a:t> </a:t>
            </a:r>
            <a:r>
              <a:rPr lang="en-US" altLang="zh-CN" dirty="0" smtClean="0"/>
              <a:t>network</a:t>
            </a:r>
            <a:r>
              <a:rPr lang="zh-CN" altLang="en-US" dirty="0" smtClean="0"/>
              <a:t> </a:t>
            </a:r>
            <a:r>
              <a:rPr lang="en-US" altLang="zh-CN" dirty="0" smtClean="0"/>
              <a:t>models</a:t>
            </a:r>
          </a:p>
          <a:p>
            <a:r>
              <a:rPr lang="en-US" dirty="0"/>
              <a:t>Small perturbation to the neural networks have only limited effect on the</a:t>
            </a:r>
            <a:r>
              <a:rPr lang="zh-CN" altLang="en-US" dirty="0"/>
              <a:t> </a:t>
            </a:r>
            <a:r>
              <a:rPr lang="en-US" dirty="0"/>
              <a:t>neural spectra. </a:t>
            </a:r>
            <a:endParaRPr lang="en-US" altLang="zh-CN" dirty="0" smtClean="0"/>
          </a:p>
          <a:p>
            <a:r>
              <a:rPr lang="en-US" dirty="0" smtClean="0"/>
              <a:t>Neural</a:t>
            </a:r>
            <a:r>
              <a:rPr lang="zh-CN" altLang="en-US" dirty="0" smtClean="0"/>
              <a:t> </a:t>
            </a:r>
            <a:r>
              <a:rPr lang="en-US" altLang="zh-CN" dirty="0" smtClean="0"/>
              <a:t>network</a:t>
            </a:r>
            <a:r>
              <a:rPr lang="zh-CN" altLang="en-US" dirty="0" smtClean="0"/>
              <a:t> </a:t>
            </a:r>
            <a:r>
              <a:rPr lang="en-US" altLang="zh-CN" dirty="0" smtClean="0"/>
              <a:t>has</a:t>
            </a:r>
            <a:r>
              <a:rPr lang="zh-CN" altLang="en-US" dirty="0" smtClean="0"/>
              <a:t> </a:t>
            </a:r>
            <a:r>
              <a:rPr lang="en-US" altLang="zh-CN" dirty="0" smtClean="0"/>
              <a:t>a</a:t>
            </a:r>
            <a:r>
              <a:rPr lang="zh-CN" altLang="en-US" dirty="0" smtClean="0"/>
              <a:t> </a:t>
            </a:r>
            <a:r>
              <a:rPr lang="en-US" dirty="0" smtClean="0"/>
              <a:t>relatively </a:t>
            </a:r>
            <a:r>
              <a:rPr lang="en-US" dirty="0"/>
              <a:t>unique shape of the </a:t>
            </a:r>
            <a:r>
              <a:rPr lang="en-US" dirty="0" smtClean="0"/>
              <a:t>spectra, suggesting </a:t>
            </a:r>
            <a:r>
              <a:rPr lang="en-US" dirty="0"/>
              <a:t>that </a:t>
            </a:r>
            <a:r>
              <a:rPr lang="en-US" dirty="0" smtClean="0"/>
              <a:t>they</a:t>
            </a:r>
            <a:r>
              <a:rPr lang="zh-CN" altLang="en-US" dirty="0" smtClean="0"/>
              <a:t> </a:t>
            </a:r>
            <a:r>
              <a:rPr lang="en-US" dirty="0" smtClean="0"/>
              <a:t>may </a:t>
            </a:r>
            <a:r>
              <a:rPr lang="en-US" dirty="0"/>
              <a:t>form</a:t>
            </a:r>
            <a:r>
              <a:rPr lang="en-US" dirty="0" smtClean="0"/>
              <a:t>, a </a:t>
            </a:r>
            <a:r>
              <a:rPr lang="en-US" dirty="0"/>
              <a:t>type of special network class. </a:t>
            </a:r>
            <a:endParaRPr lang="en-US" dirty="0" smtClean="0"/>
          </a:p>
          <a:p>
            <a:endParaRPr lang="en-US" dirty="0"/>
          </a:p>
          <a:p>
            <a:endParaRPr lang="en-US" altLang="zh-CN" dirty="0" smtClean="0"/>
          </a:p>
          <a:p>
            <a:endParaRPr lang="en-US" dirty="0"/>
          </a:p>
          <a:p>
            <a:endParaRPr lang="en-US" dirty="0"/>
          </a:p>
          <a:p>
            <a:endParaRPr lang="en-US" dirty="0"/>
          </a:p>
        </p:txBody>
      </p:sp>
    </p:spTree>
    <p:extLst>
      <p:ext uri="{BB962C8B-B14F-4D97-AF65-F5344CB8AC3E}">
        <p14:creationId xmlns:p14="http://schemas.microsoft.com/office/powerpoint/2010/main" val="211115783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Network Analysis</a:t>
            </a:r>
            <a:r>
              <a:rPr lang="zh-CN" altLang="en-US" dirty="0" smtClean="0"/>
              <a:t> </a:t>
            </a:r>
            <a:r>
              <a:rPr lang="en-US" altLang="zh-CN" dirty="0" smtClean="0"/>
              <a:t>based</a:t>
            </a:r>
            <a:r>
              <a:rPr lang="zh-CN" altLang="en-US" dirty="0" smtClean="0"/>
              <a:t> </a:t>
            </a:r>
            <a:r>
              <a:rPr lang="en-US" altLang="zh-CN" dirty="0" smtClean="0"/>
              <a:t>on</a:t>
            </a:r>
            <a:r>
              <a:rPr lang="zh-CN" altLang="en-US" dirty="0" smtClean="0"/>
              <a:t> </a:t>
            </a:r>
            <a:r>
              <a:rPr lang="en-US" altLang="zh-CN" dirty="0" smtClean="0"/>
              <a:t>Graph</a:t>
            </a:r>
            <a:r>
              <a:rPr lang="zh-CN" altLang="en-US" dirty="0"/>
              <a:t> </a:t>
            </a:r>
            <a:r>
              <a:rPr lang="en-US" altLang="zh-CN" dirty="0" smtClean="0"/>
              <a:t>Theory</a:t>
            </a:r>
            <a:endParaRPr lang="en-US" dirty="0"/>
          </a:p>
        </p:txBody>
      </p:sp>
      <p:sp>
        <p:nvSpPr>
          <p:cNvPr id="3" name="Content Placeholder 2"/>
          <p:cNvSpPr>
            <a:spLocks noGrp="1"/>
          </p:cNvSpPr>
          <p:nvPr>
            <p:ph idx="1"/>
          </p:nvPr>
        </p:nvSpPr>
        <p:spPr/>
        <p:txBody>
          <a:bodyPr/>
          <a:lstStyle/>
          <a:p>
            <a:r>
              <a:rPr lang="en-US" dirty="0" smtClean="0"/>
              <a:t>Why</a:t>
            </a:r>
            <a:r>
              <a:rPr lang="zh-CN" altLang="en-US" dirty="0" smtClean="0"/>
              <a:t> </a:t>
            </a:r>
            <a:r>
              <a:rPr lang="en-US" altLang="zh-CN" dirty="0" smtClean="0"/>
              <a:t>Graph</a:t>
            </a:r>
            <a:r>
              <a:rPr lang="zh-CN" altLang="en-US" dirty="0" smtClean="0"/>
              <a:t> </a:t>
            </a:r>
            <a:r>
              <a:rPr lang="en-US" altLang="zh-CN" dirty="0" smtClean="0"/>
              <a:t>Theory</a:t>
            </a:r>
          </a:p>
          <a:p>
            <a:pPr lvl="1"/>
            <a:r>
              <a:rPr lang="en-US" altLang="zh-CN" dirty="0" smtClean="0"/>
              <a:t>Quantitative</a:t>
            </a:r>
            <a:r>
              <a:rPr lang="zh-CN" altLang="en-US" dirty="0" smtClean="0"/>
              <a:t> </a:t>
            </a:r>
            <a:r>
              <a:rPr lang="en-US" altLang="zh-CN" dirty="0" smtClean="0"/>
              <a:t>description</a:t>
            </a:r>
            <a:r>
              <a:rPr lang="zh-CN" altLang="en-US" dirty="0" smtClean="0"/>
              <a:t> </a:t>
            </a:r>
            <a:r>
              <a:rPr lang="en-US" altLang="zh-CN" dirty="0" smtClean="0"/>
              <a:t>of</a:t>
            </a:r>
            <a:r>
              <a:rPr lang="zh-CN" altLang="en-US" dirty="0" smtClean="0"/>
              <a:t>  </a:t>
            </a:r>
            <a:r>
              <a:rPr lang="en-US" altLang="zh-CN" dirty="0" smtClean="0"/>
              <a:t>Large-scale graph </a:t>
            </a:r>
          </a:p>
          <a:p>
            <a:pPr lvl="1"/>
            <a:r>
              <a:rPr lang="en-US" dirty="0" smtClean="0"/>
              <a:t>Property</a:t>
            </a:r>
            <a:r>
              <a:rPr lang="zh-CN" altLang="en-US" dirty="0" smtClean="0"/>
              <a:t> </a:t>
            </a:r>
            <a:r>
              <a:rPr lang="en-US" altLang="zh-CN" dirty="0" smtClean="0"/>
              <a:t>of</a:t>
            </a:r>
            <a:r>
              <a:rPr lang="zh-CN" altLang="en-US" dirty="0" smtClean="0"/>
              <a:t> </a:t>
            </a:r>
            <a:r>
              <a:rPr lang="en-US" altLang="zh-CN" dirty="0" smtClean="0"/>
              <a:t>network</a:t>
            </a:r>
            <a:r>
              <a:rPr lang="zh-CN" altLang="en-US" dirty="0" smtClean="0"/>
              <a:t> </a:t>
            </a:r>
            <a:r>
              <a:rPr lang="en-US" altLang="zh-CN" dirty="0" smtClean="0"/>
              <a:t>at</a:t>
            </a:r>
            <a:r>
              <a:rPr lang="zh-CN" altLang="en-US" dirty="0" smtClean="0"/>
              <a:t> </a:t>
            </a:r>
            <a:r>
              <a:rPr lang="en-US" altLang="zh-CN" dirty="0" smtClean="0"/>
              <a:t>both</a:t>
            </a:r>
            <a:r>
              <a:rPr lang="zh-CN" altLang="en-US" dirty="0" smtClean="0"/>
              <a:t> </a:t>
            </a:r>
            <a:r>
              <a:rPr lang="en-US" altLang="zh-CN" dirty="0" smtClean="0"/>
              <a:t>individual</a:t>
            </a:r>
            <a:r>
              <a:rPr lang="zh-CN" altLang="en-US" dirty="0" smtClean="0"/>
              <a:t> </a:t>
            </a:r>
            <a:r>
              <a:rPr lang="en-US" altLang="zh-CN" dirty="0" smtClean="0"/>
              <a:t>and</a:t>
            </a:r>
            <a:r>
              <a:rPr lang="zh-CN" altLang="en-US" dirty="0" smtClean="0"/>
              <a:t> </a:t>
            </a:r>
            <a:r>
              <a:rPr lang="en-US" altLang="zh-CN" dirty="0" smtClean="0"/>
              <a:t>global</a:t>
            </a:r>
            <a:r>
              <a:rPr lang="zh-CN" altLang="en-US" dirty="0" smtClean="0"/>
              <a:t> </a:t>
            </a:r>
            <a:r>
              <a:rPr lang="en-US" altLang="zh-CN" dirty="0" smtClean="0"/>
              <a:t>level</a:t>
            </a:r>
          </a:p>
          <a:p>
            <a:pPr lvl="1"/>
            <a:r>
              <a:rPr lang="en-US" altLang="zh-CN" dirty="0" smtClean="0"/>
              <a:t>Comparison</a:t>
            </a:r>
            <a:r>
              <a:rPr lang="zh-CN" altLang="en-US" dirty="0" smtClean="0"/>
              <a:t> </a:t>
            </a:r>
            <a:r>
              <a:rPr lang="en-US" altLang="zh-CN" dirty="0" smtClean="0"/>
              <a:t>between</a:t>
            </a:r>
            <a:r>
              <a:rPr lang="zh-CN" altLang="en-US" dirty="0" smtClean="0"/>
              <a:t> </a:t>
            </a:r>
            <a:r>
              <a:rPr lang="en-US" altLang="zh-CN" dirty="0" smtClean="0"/>
              <a:t>different</a:t>
            </a:r>
            <a:r>
              <a:rPr lang="zh-CN" altLang="en-US" dirty="0" smtClean="0"/>
              <a:t> </a:t>
            </a:r>
            <a:r>
              <a:rPr lang="en-US" altLang="zh-CN" dirty="0" smtClean="0"/>
              <a:t>networks</a:t>
            </a:r>
          </a:p>
        </p:txBody>
      </p:sp>
      <p:pic>
        <p:nvPicPr>
          <p:cNvPr id="4" name="Picture 3" descr="network.png"/>
          <p:cNvPicPr>
            <a:picLocks noChangeAspect="1"/>
          </p:cNvPicPr>
          <p:nvPr/>
        </p:nvPicPr>
        <p:blipFill rotWithShape="1">
          <a:blip r:embed="rId3">
            <a:extLst>
              <a:ext uri="{28A0092B-C50C-407E-A947-70E740481C1C}">
                <a14:useLocalDpi xmlns:a14="http://schemas.microsoft.com/office/drawing/2010/main" val="0"/>
              </a:ext>
            </a:extLst>
          </a:blip>
          <a:srcRect t="4066"/>
          <a:stretch/>
        </p:blipFill>
        <p:spPr>
          <a:xfrm>
            <a:off x="2074603" y="3461300"/>
            <a:ext cx="4848820" cy="2225707"/>
          </a:xfrm>
          <a:prstGeom prst="rect">
            <a:avLst/>
          </a:prstGeom>
        </p:spPr>
      </p:pic>
    </p:spTree>
    <p:extLst>
      <p:ext uri="{BB962C8B-B14F-4D97-AF65-F5344CB8AC3E}">
        <p14:creationId xmlns:p14="http://schemas.microsoft.com/office/powerpoint/2010/main" val="22823782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in Graph Theory</a:t>
            </a:r>
            <a:endParaRPr lang="en-US" dirty="0"/>
          </a:p>
        </p:txBody>
      </p:sp>
      <p:sp>
        <p:nvSpPr>
          <p:cNvPr id="3" name="Content Placeholder 2"/>
          <p:cNvSpPr>
            <a:spLocks noGrp="1"/>
          </p:cNvSpPr>
          <p:nvPr>
            <p:ph idx="1"/>
          </p:nvPr>
        </p:nvSpPr>
        <p:spPr/>
        <p:txBody>
          <a:bodyPr>
            <a:normAutofit/>
          </a:bodyPr>
          <a:lstStyle/>
          <a:p>
            <a:r>
              <a:rPr lang="en-US" dirty="0" smtClean="0"/>
              <a:t>What is a graph</a:t>
            </a:r>
          </a:p>
          <a:p>
            <a:pPr lvl="1"/>
            <a:r>
              <a:rPr lang="en-US" dirty="0" smtClean="0"/>
              <a:t>Directed</a:t>
            </a:r>
            <a:r>
              <a:rPr lang="zh-CN" altLang="en-US" dirty="0" smtClean="0"/>
              <a:t> </a:t>
            </a:r>
            <a:r>
              <a:rPr lang="en-US" altLang="zh-CN" dirty="0" smtClean="0"/>
              <a:t>and</a:t>
            </a:r>
            <a:r>
              <a:rPr lang="zh-CN" altLang="en-US" dirty="0" smtClean="0"/>
              <a:t> </a:t>
            </a:r>
            <a:r>
              <a:rPr lang="en-US" altLang="zh-CN" dirty="0" smtClean="0"/>
              <a:t>Undirected</a:t>
            </a:r>
          </a:p>
          <a:p>
            <a:pPr lvl="1"/>
            <a:r>
              <a:rPr lang="en-US" dirty="0" smtClean="0"/>
              <a:t>Binary</a:t>
            </a:r>
            <a:r>
              <a:rPr lang="zh-CN" altLang="en-US" dirty="0" smtClean="0"/>
              <a:t> </a:t>
            </a:r>
            <a:r>
              <a:rPr lang="en-US" altLang="zh-CN" dirty="0" smtClean="0"/>
              <a:t>and</a:t>
            </a:r>
            <a:r>
              <a:rPr lang="zh-CN" altLang="en-US" dirty="0" smtClean="0"/>
              <a:t> </a:t>
            </a:r>
            <a:r>
              <a:rPr lang="en-US" altLang="zh-CN" dirty="0" smtClean="0"/>
              <a:t>Weighted</a:t>
            </a:r>
            <a:endParaRPr lang="en-US" dirty="0" smtClean="0"/>
          </a:p>
          <a:p>
            <a:r>
              <a:rPr lang="en-US" dirty="0" smtClean="0"/>
              <a:t>Adjacent Matrix</a:t>
            </a:r>
          </a:p>
          <a:p>
            <a:r>
              <a:rPr lang="en-US" dirty="0"/>
              <a:t>Degree</a:t>
            </a:r>
          </a:p>
          <a:p>
            <a:pPr lvl="1"/>
            <a:r>
              <a:rPr lang="en-US" dirty="0"/>
              <a:t>The degree of a vertex is the number of connections or edges it has</a:t>
            </a:r>
            <a:r>
              <a:rPr lang="en-US" altLang="zh-CN" dirty="0"/>
              <a:t>.</a:t>
            </a:r>
            <a:endParaRPr lang="en-US" dirty="0"/>
          </a:p>
          <a:p>
            <a:r>
              <a:rPr lang="en-US" dirty="0"/>
              <a:t>Clustering</a:t>
            </a:r>
            <a:r>
              <a:rPr lang="zh-CN" altLang="en-US" dirty="0"/>
              <a:t> </a:t>
            </a:r>
            <a:r>
              <a:rPr lang="en-US" altLang="zh-CN" dirty="0"/>
              <a:t>coefficient</a:t>
            </a:r>
          </a:p>
          <a:p>
            <a:pPr lvl="1"/>
            <a:r>
              <a:rPr lang="en-US" dirty="0"/>
              <a:t>the probability that the </a:t>
            </a:r>
            <a:r>
              <a:rPr lang="en-US" dirty="0" err="1"/>
              <a:t>neighors</a:t>
            </a:r>
            <a:r>
              <a:rPr lang="en-US" dirty="0"/>
              <a:t> of this vertex are also connected to each other. </a:t>
            </a:r>
          </a:p>
          <a:p>
            <a:pPr lvl="1"/>
            <a:r>
              <a:rPr lang="en-US" dirty="0"/>
              <a:t>The clustering coefficient is considered to be a measure of the local connectivity of a graph.</a:t>
            </a:r>
          </a:p>
          <a:p>
            <a:pPr marL="0" indent="0">
              <a:buNone/>
            </a:pPr>
            <a:endParaRPr lang="en-US" dirty="0"/>
          </a:p>
          <a:p>
            <a:pPr marL="0" indent="0">
              <a:buNone/>
            </a:pPr>
            <a:endParaRPr lang="en-US" dirty="0" smtClean="0"/>
          </a:p>
          <a:p>
            <a:pPr marL="0" indent="0">
              <a:buNone/>
            </a:pPr>
            <a:endParaRPr lang="en-US" dirty="0"/>
          </a:p>
          <a:p>
            <a:endParaRPr lang="en-US" dirty="0"/>
          </a:p>
        </p:txBody>
      </p:sp>
      <p:pic>
        <p:nvPicPr>
          <p:cNvPr id="5" name="Picture 4" descr="AdjacencyMatrix_100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6351" y="1377637"/>
            <a:ext cx="3406588" cy="2240742"/>
          </a:xfrm>
          <a:prstGeom prst="rect">
            <a:avLst/>
          </a:prstGeom>
        </p:spPr>
      </p:pic>
    </p:spTree>
    <p:extLst>
      <p:ext uri="{BB962C8B-B14F-4D97-AF65-F5344CB8AC3E}">
        <p14:creationId xmlns:p14="http://schemas.microsoft.com/office/powerpoint/2010/main" val="23539498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Graph</a:t>
            </a:r>
            <a:r>
              <a:rPr lang="zh-CN" altLang="en-US" dirty="0" smtClean="0"/>
              <a:t> </a:t>
            </a:r>
            <a:r>
              <a:rPr lang="en-US" altLang="zh-CN" dirty="0" smtClean="0"/>
              <a:t>Measures</a:t>
            </a:r>
            <a:endParaRPr lang="en-US" dirty="0"/>
          </a:p>
        </p:txBody>
      </p:sp>
      <p:sp>
        <p:nvSpPr>
          <p:cNvPr id="3" name="Content Placeholder 2"/>
          <p:cNvSpPr>
            <a:spLocks noGrp="1"/>
          </p:cNvSpPr>
          <p:nvPr>
            <p:ph idx="1"/>
          </p:nvPr>
        </p:nvSpPr>
        <p:spPr>
          <a:xfrm>
            <a:off x="457200" y="1600200"/>
            <a:ext cx="8229600" cy="5095121"/>
          </a:xfrm>
        </p:spPr>
        <p:txBody>
          <a:bodyPr>
            <a:normAutofit fontScale="92500" lnSpcReduction="20000"/>
          </a:bodyPr>
          <a:lstStyle/>
          <a:p>
            <a:r>
              <a:rPr lang="en-US" altLang="zh-CN" dirty="0" err="1" smtClean="0"/>
              <a:t>Pathlength</a:t>
            </a:r>
            <a:r>
              <a:rPr lang="zh-CN" altLang="en-US" dirty="0" smtClean="0"/>
              <a:t> </a:t>
            </a:r>
            <a:r>
              <a:rPr lang="en-US" altLang="zh-CN" dirty="0" smtClean="0"/>
              <a:t>and</a:t>
            </a:r>
            <a:r>
              <a:rPr lang="zh-CN" altLang="en-US" dirty="0" smtClean="0"/>
              <a:t> </a:t>
            </a:r>
            <a:r>
              <a:rPr lang="en-US" altLang="zh-CN" dirty="0" smtClean="0"/>
              <a:t>efficiency</a:t>
            </a:r>
          </a:p>
          <a:p>
            <a:pPr lvl="1"/>
            <a:r>
              <a:rPr lang="en-US" dirty="0" smtClean="0"/>
              <a:t>A </a:t>
            </a:r>
            <a:r>
              <a:rPr lang="en-US" dirty="0"/>
              <a:t>shortest path between two nodes A and B is the path between A and B with the smallest number of edges. </a:t>
            </a:r>
            <a:endParaRPr lang="en-US" dirty="0" smtClean="0"/>
          </a:p>
          <a:p>
            <a:pPr lvl="1"/>
            <a:r>
              <a:rPr lang="en-US" dirty="0" smtClean="0"/>
              <a:t>Related </a:t>
            </a:r>
            <a:r>
              <a:rPr lang="en-US" dirty="0"/>
              <a:t>to the idea of the average shortest path is that of global efficiency, which is the inverse of the average shortest path. </a:t>
            </a:r>
            <a:endParaRPr lang="en-US" dirty="0" smtClean="0"/>
          </a:p>
          <a:p>
            <a:pPr lvl="1"/>
            <a:r>
              <a:rPr lang="en-US" dirty="0" smtClean="0"/>
              <a:t>The </a:t>
            </a:r>
            <a:r>
              <a:rPr lang="en-US" dirty="0"/>
              <a:t>local efficiency of a particular vertex is the inverse of the average shortest path connecting all neighbors of that vertex</a:t>
            </a:r>
            <a:r>
              <a:rPr lang="en-US" dirty="0" smtClean="0"/>
              <a:t>.</a:t>
            </a:r>
            <a:endParaRPr lang="en-US" altLang="zh-CN" dirty="0" smtClean="0"/>
          </a:p>
          <a:p>
            <a:r>
              <a:rPr lang="en-US" dirty="0" smtClean="0"/>
              <a:t>Centrality</a:t>
            </a:r>
          </a:p>
          <a:p>
            <a:pPr lvl="1"/>
            <a:r>
              <a:rPr lang="en-US" altLang="zh-CN" dirty="0" smtClean="0"/>
              <a:t>Degree centrality</a:t>
            </a:r>
          </a:p>
          <a:p>
            <a:pPr lvl="1"/>
            <a:r>
              <a:rPr lang="en-US" dirty="0" smtClean="0"/>
              <a:t>The </a:t>
            </a:r>
            <a:r>
              <a:rPr lang="en-US" dirty="0" err="1"/>
              <a:t>betweenness</a:t>
            </a:r>
            <a:r>
              <a:rPr lang="en-US" dirty="0"/>
              <a:t> centrality of a particular vertex is the fraction of shortest paths in the network that pass through this vertex</a:t>
            </a:r>
            <a:r>
              <a:rPr lang="en-US" dirty="0" smtClean="0"/>
              <a:t>.</a:t>
            </a:r>
          </a:p>
          <a:p>
            <a:pPr lvl="1"/>
            <a:r>
              <a:rPr lang="en-US" dirty="0" smtClean="0"/>
              <a:t>Spectral centrality</a:t>
            </a:r>
          </a:p>
          <a:p>
            <a:pPr lvl="1"/>
            <a:r>
              <a:rPr lang="en-US" altLang="zh-CN" dirty="0" smtClean="0"/>
              <a:t>Hub</a:t>
            </a:r>
            <a:r>
              <a:rPr lang="zh-CN" altLang="en-US" dirty="0" smtClean="0"/>
              <a:t> </a:t>
            </a:r>
            <a:r>
              <a:rPr lang="en-US" altLang="zh-CN" dirty="0" smtClean="0"/>
              <a:t>centrality</a:t>
            </a:r>
          </a:p>
          <a:p>
            <a:r>
              <a:rPr lang="en-US" altLang="zh-CN" dirty="0" smtClean="0"/>
              <a:t>Modules</a:t>
            </a:r>
          </a:p>
          <a:p>
            <a:pPr lvl="1"/>
            <a:r>
              <a:rPr lang="en-US" dirty="0" err="1"/>
              <a:t>Subgraphs</a:t>
            </a:r>
            <a:r>
              <a:rPr lang="en-US" dirty="0"/>
              <a:t> that consist of sets of vertices that are more strongly connected to each other than to the rest of the </a:t>
            </a:r>
            <a:r>
              <a:rPr lang="en-US" dirty="0" smtClean="0"/>
              <a:t>network</a:t>
            </a:r>
          </a:p>
          <a:p>
            <a:pPr lvl="1"/>
            <a:r>
              <a:rPr lang="en-US" altLang="zh-CN" dirty="0" smtClean="0"/>
              <a:t>Triangle</a:t>
            </a:r>
            <a:r>
              <a:rPr lang="zh-CN" altLang="en-US" dirty="0" smtClean="0"/>
              <a:t> </a:t>
            </a:r>
            <a:r>
              <a:rPr lang="en-US" altLang="zh-CN" dirty="0" smtClean="0"/>
              <a:t>Motif</a:t>
            </a:r>
          </a:p>
        </p:txBody>
      </p:sp>
    </p:spTree>
    <p:extLst>
      <p:ext uri="{BB962C8B-B14F-4D97-AF65-F5344CB8AC3E}">
        <p14:creationId xmlns:p14="http://schemas.microsoft.com/office/powerpoint/2010/main" val="7008746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Models</a:t>
            </a:r>
            <a:endParaRPr lang="en-US" dirty="0"/>
          </a:p>
        </p:txBody>
      </p:sp>
      <p:sp>
        <p:nvSpPr>
          <p:cNvPr id="3" name="Content Placeholder 2"/>
          <p:cNvSpPr>
            <a:spLocks noGrp="1"/>
          </p:cNvSpPr>
          <p:nvPr>
            <p:ph idx="1"/>
          </p:nvPr>
        </p:nvSpPr>
        <p:spPr>
          <a:xfrm>
            <a:off x="466121" y="1600200"/>
            <a:ext cx="8229600" cy="4876800"/>
          </a:xfrm>
        </p:spPr>
        <p:txBody>
          <a:bodyPr>
            <a:normAutofit/>
          </a:bodyPr>
          <a:lstStyle/>
          <a:p>
            <a:r>
              <a:rPr lang="en-US" sz="2000" dirty="0" smtClean="0"/>
              <a:t>Random Graphs (ER)</a:t>
            </a:r>
          </a:p>
          <a:p>
            <a:r>
              <a:rPr lang="en-US" sz="2000" dirty="0" smtClean="0"/>
              <a:t>Small-world</a:t>
            </a:r>
            <a:r>
              <a:rPr lang="zh-CN" altLang="en-US" sz="2000" dirty="0" smtClean="0"/>
              <a:t> </a:t>
            </a:r>
            <a:r>
              <a:rPr lang="en-US" altLang="zh-CN" sz="2000" dirty="0" smtClean="0"/>
              <a:t>networks</a:t>
            </a:r>
            <a:r>
              <a:rPr lang="zh-CN" altLang="en-US" sz="2000" dirty="0" smtClean="0"/>
              <a:t> </a:t>
            </a:r>
            <a:r>
              <a:rPr lang="en-US" altLang="zh-CN" sz="2000" dirty="0" smtClean="0"/>
              <a:t>(WS)</a:t>
            </a:r>
          </a:p>
          <a:p>
            <a:pPr lvl="1"/>
            <a:r>
              <a:rPr lang="en-US" altLang="zh-CN" sz="1600" dirty="0" smtClean="0"/>
              <a:t>High efficiency, high local connectivity, no hub, no module</a:t>
            </a:r>
          </a:p>
          <a:p>
            <a:r>
              <a:rPr lang="en-US" sz="2000" dirty="0" smtClean="0"/>
              <a:t>Scale</a:t>
            </a:r>
            <a:r>
              <a:rPr lang="zh-CN" altLang="en-US" sz="2000" dirty="0" smtClean="0"/>
              <a:t>-</a:t>
            </a:r>
            <a:r>
              <a:rPr lang="en-US" altLang="zh-CN" sz="2000" dirty="0" smtClean="0"/>
              <a:t>free</a:t>
            </a:r>
            <a:r>
              <a:rPr lang="zh-CN" altLang="en-US" sz="2000" dirty="0" smtClean="0"/>
              <a:t> </a:t>
            </a:r>
            <a:r>
              <a:rPr lang="en-US" altLang="zh-CN" sz="2000" dirty="0" smtClean="0"/>
              <a:t>Networks</a:t>
            </a:r>
            <a:r>
              <a:rPr lang="zh-CN" altLang="en-US" sz="2000" dirty="0"/>
              <a:t> </a:t>
            </a:r>
            <a:r>
              <a:rPr lang="en-US" altLang="zh-CN" sz="2000" dirty="0" smtClean="0"/>
              <a:t>(SF)</a:t>
            </a:r>
          </a:p>
          <a:p>
            <a:pPr lvl="1"/>
            <a:r>
              <a:rPr lang="en-US" sz="1600" dirty="0" smtClean="0"/>
              <a:t>Presence of hub</a:t>
            </a:r>
            <a:endParaRPr lang="en-US" sz="1600" dirty="0"/>
          </a:p>
        </p:txBody>
      </p:sp>
      <p:pic>
        <p:nvPicPr>
          <p:cNvPr id="4" name="Picture 3" descr="Screen Shot 2015-10-22 at 8.03.57 PM.png"/>
          <p:cNvPicPr>
            <a:picLocks noChangeAspect="1"/>
          </p:cNvPicPr>
          <p:nvPr/>
        </p:nvPicPr>
        <p:blipFill rotWithShape="1">
          <a:blip r:embed="rId3">
            <a:extLst>
              <a:ext uri="{28A0092B-C50C-407E-A947-70E740481C1C}">
                <a14:useLocalDpi xmlns:a14="http://schemas.microsoft.com/office/drawing/2010/main" val="0"/>
              </a:ext>
            </a:extLst>
          </a:blip>
          <a:srcRect l="31539" t="26853" r="27290" b="13999"/>
          <a:stretch/>
        </p:blipFill>
        <p:spPr>
          <a:xfrm>
            <a:off x="1389529" y="3472756"/>
            <a:ext cx="2584825" cy="2838693"/>
          </a:xfrm>
          <a:prstGeom prst="rect">
            <a:avLst/>
          </a:prstGeom>
        </p:spPr>
      </p:pic>
      <p:pic>
        <p:nvPicPr>
          <p:cNvPr id="5" name="Picture 4" descr="Screen Shot 2015-10-22 at 8.04.42 PM.png"/>
          <p:cNvPicPr>
            <a:picLocks noChangeAspect="1"/>
          </p:cNvPicPr>
          <p:nvPr/>
        </p:nvPicPr>
        <p:blipFill rotWithShape="1">
          <a:blip r:embed="rId4">
            <a:extLst>
              <a:ext uri="{28A0092B-C50C-407E-A947-70E740481C1C}">
                <a14:useLocalDpi xmlns:a14="http://schemas.microsoft.com/office/drawing/2010/main" val="0"/>
              </a:ext>
            </a:extLst>
          </a:blip>
          <a:srcRect b="3659"/>
          <a:stretch/>
        </p:blipFill>
        <p:spPr>
          <a:xfrm>
            <a:off x="4939722" y="3266467"/>
            <a:ext cx="3412353" cy="3044982"/>
          </a:xfrm>
          <a:prstGeom prst="rect">
            <a:avLst/>
          </a:prstGeom>
        </p:spPr>
      </p:pic>
    </p:spTree>
    <p:extLst>
      <p:ext uri="{BB962C8B-B14F-4D97-AF65-F5344CB8AC3E}">
        <p14:creationId xmlns:p14="http://schemas.microsoft.com/office/powerpoint/2010/main" val="41356999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Neural Network</a:t>
            </a:r>
            <a:r>
              <a:rPr lang="zh-CN" altLang="en-US" dirty="0" smtClean="0"/>
              <a:t> </a:t>
            </a:r>
            <a:r>
              <a:rPr lang="en-US" altLang="zh-CN" dirty="0" smtClean="0"/>
              <a:t>From</a:t>
            </a:r>
            <a:r>
              <a:rPr lang="zh-CN" altLang="en-US" dirty="0" smtClean="0"/>
              <a:t> </a:t>
            </a:r>
            <a:r>
              <a:rPr lang="en-US" altLang="zh-CN" dirty="0" smtClean="0"/>
              <a:t>Literature</a:t>
            </a:r>
            <a:endParaRPr lang="en-US" dirty="0"/>
          </a:p>
        </p:txBody>
      </p:sp>
      <p:sp>
        <p:nvSpPr>
          <p:cNvPr id="3" name="Content Placeholder 2"/>
          <p:cNvSpPr>
            <a:spLocks noGrp="1"/>
          </p:cNvSpPr>
          <p:nvPr>
            <p:ph idx="1"/>
          </p:nvPr>
        </p:nvSpPr>
        <p:spPr>
          <a:xfrm>
            <a:off x="331776" y="1459080"/>
            <a:ext cx="8355024" cy="4786332"/>
          </a:xfrm>
        </p:spPr>
        <p:txBody>
          <a:bodyPr>
            <a:normAutofit/>
          </a:bodyPr>
          <a:lstStyle/>
          <a:p>
            <a:r>
              <a:rPr lang="en-US" b="1" i="1" dirty="0" smtClean="0"/>
              <a:t>Macaque</a:t>
            </a:r>
            <a:endParaRPr lang="en-US" dirty="0"/>
          </a:p>
          <a:p>
            <a:pPr lvl="1" algn="just"/>
            <a:r>
              <a:rPr lang="en-US" sz="1800" dirty="0"/>
              <a:t>The connectivity dataset of the macaque was based on tract </a:t>
            </a:r>
            <a:r>
              <a:rPr lang="en-US" sz="1800" dirty="0" smtClean="0"/>
              <a:t>tra</a:t>
            </a:r>
            <a:r>
              <a:rPr lang="en-US" sz="1800" dirty="0"/>
              <a:t>c</a:t>
            </a:r>
            <a:r>
              <a:rPr lang="en-US" sz="1800" dirty="0" smtClean="0"/>
              <a:t>ing </a:t>
            </a:r>
            <a:r>
              <a:rPr lang="en-US" sz="1800" dirty="0"/>
              <a:t>studies collected in the online Collation of Connectivity data on the Macaque </a:t>
            </a:r>
            <a:r>
              <a:rPr lang="en-US" sz="1800" dirty="0" smtClean="0"/>
              <a:t>brain,</a:t>
            </a:r>
            <a:r>
              <a:rPr lang="zh-CN" altLang="en-US" sz="1800" dirty="0" smtClean="0"/>
              <a:t> </a:t>
            </a:r>
            <a:r>
              <a:rPr lang="en-US" altLang="zh-CN" sz="1800" dirty="0" smtClean="0"/>
              <a:t>which</a:t>
            </a:r>
            <a:r>
              <a:rPr lang="zh-CN" altLang="en-US" sz="1800" dirty="0" smtClean="0"/>
              <a:t> </a:t>
            </a:r>
            <a:r>
              <a:rPr lang="en-US" sz="1800" dirty="0" smtClean="0"/>
              <a:t>describes </a:t>
            </a:r>
            <a:r>
              <a:rPr lang="en-US" sz="1800" dirty="0"/>
              <a:t>macroscopic white matter projections between cortical regions of the macaque cortex. </a:t>
            </a:r>
            <a:endParaRPr lang="en-US" sz="1800" dirty="0" smtClean="0"/>
          </a:p>
          <a:p>
            <a:pPr lvl="1" algn="just"/>
            <a:r>
              <a:rPr lang="en-US" sz="1800" dirty="0" smtClean="0"/>
              <a:t>The connection matrix in this study excludes subcortical areas (thalamus, basal ganglia and brainstem) and includes only connected areas. The connectivity data was converted to an </a:t>
            </a:r>
            <a:r>
              <a:rPr lang="en-US" sz="1800" dirty="0" err="1" smtClean="0"/>
              <a:t>unweighted</a:t>
            </a:r>
            <a:r>
              <a:rPr lang="en-US" sz="1800" dirty="0" smtClean="0"/>
              <a:t>, undirected network, with 6108 connections and 10.5%</a:t>
            </a:r>
            <a:r>
              <a:rPr lang="zh-CN" altLang="en-US" sz="1800" dirty="0" smtClean="0"/>
              <a:t> </a:t>
            </a:r>
            <a:r>
              <a:rPr lang="en-US" altLang="zh-CN" sz="1800" dirty="0" smtClean="0"/>
              <a:t>density</a:t>
            </a:r>
          </a:p>
          <a:p>
            <a:pPr lvl="1" algn="just"/>
            <a:r>
              <a:rPr lang="en-US" altLang="zh-CN" sz="1800" dirty="0" smtClean="0"/>
              <a:t>Previous</a:t>
            </a:r>
            <a:r>
              <a:rPr lang="zh-CN" altLang="en-US" sz="1800" dirty="0" smtClean="0"/>
              <a:t> </a:t>
            </a:r>
            <a:r>
              <a:rPr lang="en-US" altLang="zh-CN" sz="1800" dirty="0" smtClean="0"/>
              <a:t>Analysis</a:t>
            </a:r>
          </a:p>
          <a:p>
            <a:pPr lvl="2" algn="just"/>
            <a:r>
              <a:rPr lang="en-US" altLang="zh-CN" sz="1600" dirty="0" smtClean="0"/>
              <a:t>Highly</a:t>
            </a:r>
            <a:r>
              <a:rPr lang="zh-CN" altLang="en-US" sz="1600" dirty="0" smtClean="0"/>
              <a:t> </a:t>
            </a:r>
            <a:r>
              <a:rPr lang="en-US" altLang="zh-CN" sz="1600" dirty="0" smtClean="0"/>
              <a:t>clustered</a:t>
            </a:r>
            <a:r>
              <a:rPr lang="zh-CN" altLang="en-US" sz="1600" dirty="0" smtClean="0"/>
              <a:t> </a:t>
            </a:r>
            <a:r>
              <a:rPr lang="en-US" altLang="zh-CN" sz="1600" dirty="0" smtClean="0"/>
              <a:t>connectivity</a:t>
            </a:r>
          </a:p>
          <a:p>
            <a:pPr lvl="2" algn="just"/>
            <a:r>
              <a:rPr lang="en-US" altLang="zh-CN" sz="1600" dirty="0" smtClean="0"/>
              <a:t>Short</a:t>
            </a:r>
            <a:r>
              <a:rPr lang="zh-CN" altLang="en-US" sz="1600" dirty="0" smtClean="0"/>
              <a:t> </a:t>
            </a:r>
            <a:r>
              <a:rPr lang="en-US" altLang="zh-CN" sz="1600" dirty="0" smtClean="0"/>
              <a:t>path</a:t>
            </a:r>
            <a:r>
              <a:rPr lang="zh-CN" altLang="en-US" sz="1600" dirty="0" smtClean="0"/>
              <a:t> </a:t>
            </a:r>
            <a:r>
              <a:rPr lang="en-US" altLang="zh-CN" sz="1600" dirty="0" smtClean="0"/>
              <a:t>length</a:t>
            </a:r>
          </a:p>
          <a:p>
            <a:pPr lvl="2" algn="just"/>
            <a:r>
              <a:rPr lang="en-US" altLang="zh-CN" sz="1600" dirty="0" smtClean="0"/>
              <a:t>High</a:t>
            </a:r>
            <a:r>
              <a:rPr lang="zh-CN" altLang="en-US" sz="1600" dirty="0" smtClean="0"/>
              <a:t> </a:t>
            </a:r>
            <a:r>
              <a:rPr lang="en-US" altLang="zh-CN" sz="1600" dirty="0" smtClean="0"/>
              <a:t>global</a:t>
            </a:r>
            <a:r>
              <a:rPr lang="zh-CN" altLang="en-US" sz="1600" dirty="0" smtClean="0"/>
              <a:t> </a:t>
            </a:r>
            <a:r>
              <a:rPr lang="en-US" altLang="zh-CN" sz="1600" dirty="0" smtClean="0"/>
              <a:t>efficiency</a:t>
            </a:r>
          </a:p>
          <a:p>
            <a:pPr lvl="2" algn="just"/>
            <a:r>
              <a:rPr lang="en-US" altLang="zh-CN" sz="1600" dirty="0" smtClean="0"/>
              <a:t>High</a:t>
            </a:r>
            <a:r>
              <a:rPr lang="zh-CN" altLang="en-US" sz="1600" dirty="0" smtClean="0"/>
              <a:t> </a:t>
            </a:r>
            <a:r>
              <a:rPr lang="en-US" altLang="zh-CN" sz="1600" dirty="0" smtClean="0"/>
              <a:t>local</a:t>
            </a:r>
            <a:r>
              <a:rPr lang="zh-CN" altLang="en-US" sz="1600" dirty="0" smtClean="0"/>
              <a:t> </a:t>
            </a:r>
            <a:r>
              <a:rPr lang="en-US" altLang="zh-CN" sz="1600" dirty="0" smtClean="0"/>
              <a:t>efficiency</a:t>
            </a:r>
          </a:p>
          <a:p>
            <a:pPr lvl="2" algn="just"/>
            <a:r>
              <a:rPr lang="en-US" altLang="zh-CN" sz="1600" dirty="0" smtClean="0"/>
              <a:t>Similarity</a:t>
            </a:r>
            <a:r>
              <a:rPr lang="zh-CN" altLang="en-US" sz="1600" dirty="0" smtClean="0"/>
              <a:t> </a:t>
            </a:r>
            <a:r>
              <a:rPr lang="en-US" altLang="zh-CN" sz="1600" dirty="0" smtClean="0"/>
              <a:t>to</a:t>
            </a:r>
            <a:r>
              <a:rPr lang="zh-CN" altLang="en-US" sz="1600" dirty="0" smtClean="0"/>
              <a:t> </a:t>
            </a:r>
            <a:r>
              <a:rPr lang="en-US" altLang="zh-CN" sz="1600" dirty="0" smtClean="0"/>
              <a:t>small-world</a:t>
            </a:r>
            <a:r>
              <a:rPr lang="zh-CN" altLang="en-US" sz="1600" dirty="0" smtClean="0"/>
              <a:t> </a:t>
            </a:r>
            <a:r>
              <a:rPr lang="en-US" altLang="zh-CN" sz="1600" dirty="0" smtClean="0"/>
              <a:t>graph</a:t>
            </a:r>
            <a:r>
              <a:rPr lang="zh-CN" altLang="en-US" sz="1600" dirty="0" smtClean="0"/>
              <a:t> </a:t>
            </a:r>
            <a:endParaRPr lang="en-US" altLang="zh-CN" sz="1600" dirty="0" smtClean="0"/>
          </a:p>
          <a:p>
            <a:pPr lvl="2" algn="just"/>
            <a:endParaRPr lang="en-US" altLang="zh-CN" sz="1600" dirty="0" smtClean="0"/>
          </a:p>
          <a:p>
            <a:pPr lvl="2" algn="just"/>
            <a:endParaRPr lang="en-US" altLang="zh-CN" sz="1600" dirty="0" smtClean="0"/>
          </a:p>
        </p:txBody>
      </p:sp>
      <p:pic>
        <p:nvPicPr>
          <p:cNvPr id="5" name="Picture 4" descr="macaq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9084" y="4085467"/>
            <a:ext cx="2241907" cy="2037411"/>
          </a:xfrm>
          <a:prstGeom prst="rect">
            <a:avLst/>
          </a:prstGeom>
        </p:spPr>
      </p:pic>
    </p:spTree>
    <p:extLst>
      <p:ext uri="{BB962C8B-B14F-4D97-AF65-F5344CB8AC3E}">
        <p14:creationId xmlns:p14="http://schemas.microsoft.com/office/powerpoint/2010/main" val="21643823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Neural Network</a:t>
            </a:r>
            <a:r>
              <a:rPr lang="zh-CN" altLang="en-US" dirty="0" smtClean="0"/>
              <a:t> </a:t>
            </a:r>
            <a:r>
              <a:rPr lang="en-US" altLang="zh-CN" dirty="0" smtClean="0"/>
              <a:t>From</a:t>
            </a:r>
            <a:r>
              <a:rPr lang="zh-CN" altLang="en-US" dirty="0" smtClean="0"/>
              <a:t> </a:t>
            </a:r>
            <a:r>
              <a:rPr lang="en-US" altLang="zh-CN" dirty="0" smtClean="0"/>
              <a:t>Literature</a:t>
            </a:r>
            <a:endParaRPr lang="en-US" dirty="0"/>
          </a:p>
        </p:txBody>
      </p:sp>
      <p:sp>
        <p:nvSpPr>
          <p:cNvPr id="3" name="Content Placeholder 2"/>
          <p:cNvSpPr>
            <a:spLocks noGrp="1"/>
          </p:cNvSpPr>
          <p:nvPr>
            <p:ph idx="1"/>
          </p:nvPr>
        </p:nvSpPr>
        <p:spPr>
          <a:xfrm>
            <a:off x="331776" y="1459080"/>
            <a:ext cx="8355024" cy="4786332"/>
          </a:xfrm>
        </p:spPr>
        <p:txBody>
          <a:bodyPr>
            <a:normAutofit/>
          </a:bodyPr>
          <a:lstStyle/>
          <a:p>
            <a:r>
              <a:rPr lang="en-US" b="1" i="1" dirty="0" smtClean="0"/>
              <a:t>Cat</a:t>
            </a:r>
            <a:endParaRPr lang="en-US" dirty="0"/>
          </a:p>
          <a:p>
            <a:pPr lvl="1" algn="just"/>
            <a:r>
              <a:rPr lang="en-US" sz="1800" dirty="0"/>
              <a:t>The connectivity dataset </a:t>
            </a:r>
            <a:r>
              <a:rPr lang="en-US" sz="1800" dirty="0" smtClean="0"/>
              <a:t>cat</a:t>
            </a:r>
            <a:r>
              <a:rPr lang="zh-CN" altLang="en-US" sz="1800" dirty="0" smtClean="0"/>
              <a:t> </a:t>
            </a:r>
            <a:r>
              <a:rPr lang="en-US" altLang="zh-CN" sz="1800" dirty="0" smtClean="0"/>
              <a:t>cortex</a:t>
            </a:r>
            <a:r>
              <a:rPr lang="zh-CN" altLang="en-US" sz="1800" dirty="0" smtClean="0"/>
              <a:t> </a:t>
            </a:r>
            <a:r>
              <a:rPr lang="en-US" sz="1800" dirty="0" smtClean="0"/>
              <a:t>65 </a:t>
            </a:r>
            <a:r>
              <a:rPr lang="en-US" sz="1800" dirty="0"/>
              <a:t>cortical areas connected by 1139 directed </a:t>
            </a:r>
            <a:r>
              <a:rPr lang="en-US" sz="1800" dirty="0" smtClean="0"/>
              <a:t>weighted. </a:t>
            </a:r>
            <a:r>
              <a:rPr lang="en-US" sz="1800" dirty="0"/>
              <a:t>Three connections strengths were distinguished: weak </a:t>
            </a:r>
            <a:r>
              <a:rPr lang="en-US" sz="1800" dirty="0" smtClean="0"/>
              <a:t>connections </a:t>
            </a:r>
            <a:r>
              <a:rPr lang="en-US" sz="1800" dirty="0"/>
              <a:t>having weight 1, medium strength connections with weight 2 and strong connections with weight 3. </a:t>
            </a:r>
            <a:r>
              <a:rPr lang="en-US" sz="1800" dirty="0" smtClean="0"/>
              <a:t>In</a:t>
            </a:r>
            <a:r>
              <a:rPr lang="zh-CN" altLang="en-US" sz="1800" dirty="0" smtClean="0"/>
              <a:t> </a:t>
            </a:r>
            <a:r>
              <a:rPr lang="en-US" altLang="zh-CN" sz="1800" dirty="0" smtClean="0"/>
              <a:t>this</a:t>
            </a:r>
            <a:r>
              <a:rPr lang="zh-CN" altLang="en-US" sz="1800" dirty="0" smtClean="0"/>
              <a:t> </a:t>
            </a:r>
            <a:r>
              <a:rPr lang="en-US" sz="1800" dirty="0" smtClean="0"/>
              <a:t>study</a:t>
            </a:r>
            <a:r>
              <a:rPr lang="en-US" sz="1800" dirty="0"/>
              <a:t>, the dataset was converted to a binary, undirected network, </a:t>
            </a:r>
            <a:r>
              <a:rPr lang="en-US" sz="1800" dirty="0" smtClean="0"/>
              <a:t>including </a:t>
            </a:r>
            <a:r>
              <a:rPr lang="en-US" sz="1800" dirty="0"/>
              <a:t>730 </a:t>
            </a:r>
            <a:r>
              <a:rPr lang="en-US" sz="1800" dirty="0" err="1"/>
              <a:t>unweighted</a:t>
            </a:r>
            <a:r>
              <a:rPr lang="en-US" sz="1800" dirty="0"/>
              <a:t>, undirected connections with a total density of 35.1%. </a:t>
            </a:r>
            <a:endParaRPr lang="en-US" altLang="zh-CN" sz="1800" dirty="0" smtClean="0"/>
          </a:p>
          <a:p>
            <a:pPr lvl="1" algn="just"/>
            <a:endParaRPr lang="en-US" altLang="zh-CN" sz="1800" dirty="0" smtClean="0"/>
          </a:p>
          <a:p>
            <a:pPr lvl="1" algn="just"/>
            <a:r>
              <a:rPr lang="en-US" altLang="zh-CN" sz="1800" dirty="0" smtClean="0"/>
              <a:t>Previous</a:t>
            </a:r>
            <a:r>
              <a:rPr lang="zh-CN" altLang="en-US" sz="1800" dirty="0" smtClean="0"/>
              <a:t> </a:t>
            </a:r>
            <a:r>
              <a:rPr lang="en-US" altLang="zh-CN" sz="1800" dirty="0" smtClean="0"/>
              <a:t>Analysis</a:t>
            </a:r>
          </a:p>
          <a:p>
            <a:pPr lvl="2" algn="just"/>
            <a:r>
              <a:rPr lang="en-US" altLang="zh-CN" sz="1600" dirty="0" smtClean="0"/>
              <a:t>Highly</a:t>
            </a:r>
            <a:r>
              <a:rPr lang="zh-CN" altLang="en-US" sz="1600" dirty="0" smtClean="0"/>
              <a:t> </a:t>
            </a:r>
            <a:r>
              <a:rPr lang="en-US" altLang="zh-CN" sz="1600" dirty="0" smtClean="0"/>
              <a:t>clustered</a:t>
            </a:r>
            <a:r>
              <a:rPr lang="zh-CN" altLang="en-US" sz="1600" dirty="0" smtClean="0"/>
              <a:t> </a:t>
            </a:r>
            <a:r>
              <a:rPr lang="en-US" altLang="zh-CN" sz="1600" dirty="0" smtClean="0"/>
              <a:t>connectivity</a:t>
            </a:r>
          </a:p>
          <a:p>
            <a:pPr lvl="2" algn="just"/>
            <a:r>
              <a:rPr lang="en-US" altLang="zh-CN" sz="1600" dirty="0" smtClean="0"/>
              <a:t>Small network size compared with other neural networks</a:t>
            </a:r>
          </a:p>
          <a:p>
            <a:pPr lvl="2" algn="just"/>
            <a:r>
              <a:rPr lang="en-US" altLang="zh-CN" sz="1600" dirty="0" smtClean="0"/>
              <a:t>High</a:t>
            </a:r>
            <a:r>
              <a:rPr lang="zh-CN" altLang="en-US" sz="1600" dirty="0" smtClean="0"/>
              <a:t> </a:t>
            </a:r>
            <a:r>
              <a:rPr lang="en-US" altLang="zh-CN" sz="1600" dirty="0" smtClean="0"/>
              <a:t>global/local</a:t>
            </a:r>
            <a:r>
              <a:rPr lang="zh-CN" altLang="en-US" sz="1600" dirty="0" smtClean="0"/>
              <a:t> </a:t>
            </a:r>
            <a:r>
              <a:rPr lang="en-US" altLang="zh-CN" sz="1600" dirty="0" smtClean="0"/>
              <a:t>efficiency</a:t>
            </a:r>
          </a:p>
          <a:p>
            <a:pPr lvl="2" algn="just"/>
            <a:r>
              <a:rPr lang="en-US" altLang="zh-CN" sz="1600" dirty="0" smtClean="0"/>
              <a:t>Similarity</a:t>
            </a:r>
            <a:r>
              <a:rPr lang="zh-CN" altLang="en-US" sz="1600" dirty="0" smtClean="0"/>
              <a:t> </a:t>
            </a:r>
            <a:r>
              <a:rPr lang="en-US" altLang="zh-CN" sz="1600" dirty="0" smtClean="0"/>
              <a:t>to</a:t>
            </a:r>
            <a:r>
              <a:rPr lang="zh-CN" altLang="en-US" sz="1600" dirty="0" smtClean="0"/>
              <a:t> </a:t>
            </a:r>
            <a:r>
              <a:rPr lang="en-US" altLang="zh-CN" sz="1600" dirty="0" smtClean="0"/>
              <a:t>small-world</a:t>
            </a:r>
            <a:r>
              <a:rPr lang="zh-CN" altLang="en-US" sz="1600" dirty="0" smtClean="0"/>
              <a:t> </a:t>
            </a:r>
            <a:r>
              <a:rPr lang="en-US" altLang="zh-CN" sz="1600" dirty="0" smtClean="0"/>
              <a:t>graph</a:t>
            </a:r>
            <a:r>
              <a:rPr lang="zh-CN" altLang="en-US" sz="1600" dirty="0" smtClean="0"/>
              <a:t> </a:t>
            </a:r>
            <a:endParaRPr lang="en-US" altLang="zh-CN" sz="1600" dirty="0" smtClean="0"/>
          </a:p>
          <a:p>
            <a:pPr lvl="2" algn="just"/>
            <a:endParaRPr lang="en-US" altLang="zh-CN" sz="1600" dirty="0" smtClean="0"/>
          </a:p>
          <a:p>
            <a:pPr lvl="2" algn="just"/>
            <a:endParaRPr lang="en-US" altLang="zh-CN" sz="1600" dirty="0" smtClean="0"/>
          </a:p>
        </p:txBody>
      </p:sp>
      <p:pic>
        <p:nvPicPr>
          <p:cNvPr id="4" name="Picture 3" descr="Screen Shot 2015-10-22 at 11.02.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578" y="4354432"/>
            <a:ext cx="2229222" cy="2339216"/>
          </a:xfrm>
          <a:prstGeom prst="rect">
            <a:avLst/>
          </a:prstGeom>
        </p:spPr>
      </p:pic>
    </p:spTree>
    <p:extLst>
      <p:ext uri="{BB962C8B-B14F-4D97-AF65-F5344CB8AC3E}">
        <p14:creationId xmlns:p14="http://schemas.microsoft.com/office/powerpoint/2010/main" val="35592708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Neural Network</a:t>
            </a:r>
            <a:r>
              <a:rPr lang="zh-CN" altLang="en-US" dirty="0" smtClean="0"/>
              <a:t> </a:t>
            </a:r>
            <a:r>
              <a:rPr lang="en-US" altLang="zh-CN" dirty="0" smtClean="0"/>
              <a:t>From</a:t>
            </a:r>
            <a:r>
              <a:rPr lang="zh-CN" altLang="en-US" dirty="0" smtClean="0"/>
              <a:t> </a:t>
            </a:r>
            <a:r>
              <a:rPr lang="en-US" altLang="zh-CN" dirty="0" smtClean="0"/>
              <a:t>Literature</a:t>
            </a:r>
            <a:endParaRPr lang="en-US" dirty="0"/>
          </a:p>
        </p:txBody>
      </p:sp>
      <p:sp>
        <p:nvSpPr>
          <p:cNvPr id="3" name="Content Placeholder 2"/>
          <p:cNvSpPr>
            <a:spLocks noGrp="1"/>
          </p:cNvSpPr>
          <p:nvPr>
            <p:ph idx="1"/>
          </p:nvPr>
        </p:nvSpPr>
        <p:spPr>
          <a:xfrm>
            <a:off x="331776" y="1459080"/>
            <a:ext cx="8355024" cy="4786332"/>
          </a:xfrm>
        </p:spPr>
        <p:txBody>
          <a:bodyPr>
            <a:normAutofit/>
          </a:bodyPr>
          <a:lstStyle/>
          <a:p>
            <a:r>
              <a:rPr lang="en-US" b="1" dirty="0" err="1"/>
              <a:t>Caenorhabditis</a:t>
            </a:r>
            <a:r>
              <a:rPr lang="en-US" b="1" dirty="0"/>
              <a:t> </a:t>
            </a:r>
            <a:r>
              <a:rPr lang="en-US" b="1" dirty="0" err="1"/>
              <a:t>elegans</a:t>
            </a:r>
            <a:endParaRPr lang="en-US" b="1" dirty="0"/>
          </a:p>
          <a:p>
            <a:pPr lvl="1" algn="just"/>
            <a:r>
              <a:rPr lang="en-US" sz="1800" dirty="0"/>
              <a:t>The connectivity dataset of the </a:t>
            </a:r>
            <a:r>
              <a:rPr lang="en-US" sz="1800" dirty="0" err="1" smtClean="0"/>
              <a:t>C</a:t>
            </a:r>
            <a:r>
              <a:rPr lang="en-US" altLang="zh-CN" sz="1800" dirty="0" err="1" smtClean="0"/>
              <a:t>.elegan</a:t>
            </a:r>
            <a:r>
              <a:rPr lang="zh-CN" altLang="en-US" sz="1800" dirty="0" smtClean="0"/>
              <a:t> </a:t>
            </a:r>
            <a:r>
              <a:rPr lang="en-US" altLang="zh-CN" sz="1800" dirty="0" smtClean="0"/>
              <a:t>originally</a:t>
            </a:r>
            <a:r>
              <a:rPr lang="zh-CN" altLang="en-US" sz="1800" dirty="0" smtClean="0"/>
              <a:t> </a:t>
            </a:r>
            <a:r>
              <a:rPr lang="en-US" altLang="zh-CN" sz="1800" dirty="0" smtClean="0"/>
              <a:t>have</a:t>
            </a:r>
            <a:r>
              <a:rPr lang="zh-CN" altLang="en-US" sz="1800" dirty="0" smtClean="0"/>
              <a:t> </a:t>
            </a:r>
            <a:r>
              <a:rPr lang="en-US" sz="1800" dirty="0" smtClean="0"/>
              <a:t>279 neurons, </a:t>
            </a:r>
            <a:r>
              <a:rPr lang="en-US" sz="1800" dirty="0"/>
              <a:t>of which 274 were included in this study. Five neurons </a:t>
            </a:r>
            <a:r>
              <a:rPr lang="en-US" sz="1800" dirty="0" smtClean="0"/>
              <a:t>were </a:t>
            </a:r>
            <a:r>
              <a:rPr lang="en-US" sz="1800" dirty="0"/>
              <a:t>excluded as they had not at least one </a:t>
            </a:r>
            <a:r>
              <a:rPr lang="en-US" sz="1800" dirty="0" smtClean="0"/>
              <a:t>in</a:t>
            </a:r>
            <a:r>
              <a:rPr lang="zh-CN" altLang="en-US" sz="1800" dirty="0"/>
              <a:t> </a:t>
            </a:r>
            <a:r>
              <a:rPr lang="en-US" sz="1800" dirty="0" smtClean="0"/>
              <a:t>and </a:t>
            </a:r>
            <a:r>
              <a:rPr lang="en-US" sz="1800" dirty="0"/>
              <a:t>one outgoing </a:t>
            </a:r>
            <a:r>
              <a:rPr lang="en-US" sz="1800" dirty="0" smtClean="0"/>
              <a:t>connection. </a:t>
            </a:r>
            <a:r>
              <a:rPr lang="en-US" sz="1800" dirty="0"/>
              <a:t>T</a:t>
            </a:r>
            <a:r>
              <a:rPr lang="en-US" sz="1800" dirty="0" smtClean="0"/>
              <a:t>he </a:t>
            </a:r>
            <a:r>
              <a:rPr lang="en-US" sz="1800" dirty="0"/>
              <a:t>connectivity matrix was transformed to an undirected, </a:t>
            </a:r>
            <a:r>
              <a:rPr lang="en-US" sz="1800" dirty="0" err="1"/>
              <a:t>unweighted</a:t>
            </a:r>
            <a:r>
              <a:rPr lang="en-US" sz="1800" dirty="0"/>
              <a:t> network having 2253 undirected connections and a density of 6.02%. </a:t>
            </a:r>
            <a:endParaRPr lang="en-US" sz="1800" dirty="0" smtClean="0"/>
          </a:p>
          <a:p>
            <a:pPr lvl="1" algn="just"/>
            <a:endParaRPr lang="en-US" sz="1800" dirty="0"/>
          </a:p>
          <a:p>
            <a:pPr lvl="1" algn="just"/>
            <a:r>
              <a:rPr lang="en-US" altLang="zh-CN" sz="1800" dirty="0" smtClean="0"/>
              <a:t>Previous</a:t>
            </a:r>
            <a:r>
              <a:rPr lang="zh-CN" altLang="en-US" sz="1800" dirty="0" smtClean="0"/>
              <a:t> </a:t>
            </a:r>
            <a:r>
              <a:rPr lang="en-US" altLang="zh-CN" sz="1800" dirty="0" smtClean="0"/>
              <a:t>Analysis</a:t>
            </a:r>
          </a:p>
          <a:p>
            <a:pPr lvl="2" algn="just"/>
            <a:r>
              <a:rPr lang="en-US" altLang="zh-CN" sz="1600" dirty="0" smtClean="0"/>
              <a:t>Central</a:t>
            </a:r>
            <a:r>
              <a:rPr lang="zh-CN" altLang="en-US" sz="1600" dirty="0" smtClean="0"/>
              <a:t> </a:t>
            </a:r>
            <a:r>
              <a:rPr lang="en-US" altLang="zh-CN" sz="1600" dirty="0" smtClean="0"/>
              <a:t>neurons</a:t>
            </a:r>
            <a:r>
              <a:rPr lang="zh-CN" altLang="en-US" sz="1600" dirty="0" smtClean="0"/>
              <a:t> </a:t>
            </a:r>
            <a:r>
              <a:rPr lang="en-US" altLang="zh-CN" sz="1600" dirty="0" smtClean="0"/>
              <a:t>with</a:t>
            </a:r>
            <a:r>
              <a:rPr lang="zh-CN" altLang="en-US" sz="1600" dirty="0" smtClean="0"/>
              <a:t> </a:t>
            </a:r>
            <a:r>
              <a:rPr lang="en-US" altLang="zh-CN" sz="1600" dirty="0" smtClean="0"/>
              <a:t>large</a:t>
            </a:r>
            <a:r>
              <a:rPr lang="zh-CN" altLang="en-US" sz="1600" dirty="0" smtClean="0"/>
              <a:t> </a:t>
            </a:r>
            <a:r>
              <a:rPr lang="en-US" altLang="zh-CN" sz="1600" dirty="0" smtClean="0"/>
              <a:t>degree</a:t>
            </a:r>
          </a:p>
          <a:p>
            <a:pPr lvl="2" algn="just"/>
            <a:r>
              <a:rPr lang="en-US" altLang="zh-CN" sz="1600" dirty="0" smtClean="0"/>
              <a:t>High</a:t>
            </a:r>
            <a:r>
              <a:rPr lang="zh-CN" altLang="en-US" sz="1600" dirty="0" smtClean="0"/>
              <a:t> </a:t>
            </a:r>
            <a:r>
              <a:rPr lang="en-US" altLang="zh-CN" sz="1600" dirty="0" smtClean="0"/>
              <a:t>clustering</a:t>
            </a:r>
            <a:r>
              <a:rPr lang="zh-CN" altLang="en-US" sz="1600" dirty="0" smtClean="0"/>
              <a:t> </a:t>
            </a:r>
            <a:r>
              <a:rPr lang="en-US" altLang="zh-CN" sz="1600" dirty="0" smtClean="0"/>
              <a:t>coefficient</a:t>
            </a:r>
          </a:p>
          <a:p>
            <a:pPr lvl="2" algn="just"/>
            <a:r>
              <a:rPr lang="en-US" altLang="zh-CN" sz="1600" dirty="0" smtClean="0"/>
              <a:t>Similarity</a:t>
            </a:r>
            <a:r>
              <a:rPr lang="zh-CN" altLang="en-US" sz="1600" dirty="0" smtClean="0"/>
              <a:t> </a:t>
            </a:r>
            <a:r>
              <a:rPr lang="en-US" altLang="zh-CN" sz="1600" dirty="0" smtClean="0"/>
              <a:t>to</a:t>
            </a:r>
            <a:r>
              <a:rPr lang="zh-CN" altLang="en-US" sz="1600" dirty="0" smtClean="0"/>
              <a:t> </a:t>
            </a:r>
            <a:r>
              <a:rPr lang="en-US" altLang="zh-CN" sz="1600" dirty="0" smtClean="0"/>
              <a:t>small-world</a:t>
            </a:r>
            <a:r>
              <a:rPr lang="zh-CN" altLang="en-US" sz="1600" dirty="0" smtClean="0"/>
              <a:t> </a:t>
            </a:r>
            <a:r>
              <a:rPr lang="en-US" altLang="zh-CN" sz="1600" dirty="0" smtClean="0"/>
              <a:t>graph</a:t>
            </a:r>
            <a:r>
              <a:rPr lang="zh-CN" altLang="en-US" sz="1600" dirty="0" smtClean="0"/>
              <a:t> </a:t>
            </a:r>
            <a:endParaRPr lang="en-US" altLang="zh-CN" sz="1600" dirty="0" smtClean="0"/>
          </a:p>
          <a:p>
            <a:pPr lvl="2" algn="just"/>
            <a:endParaRPr lang="en-US" altLang="zh-CN" sz="1600" dirty="0" smtClean="0"/>
          </a:p>
          <a:p>
            <a:pPr lvl="2" algn="just"/>
            <a:endParaRPr lang="en-US" altLang="zh-CN" sz="1600" dirty="0" smtClean="0"/>
          </a:p>
        </p:txBody>
      </p:sp>
      <p:pic>
        <p:nvPicPr>
          <p:cNvPr id="4" name="Picture 3" descr="Screen Shot 2015-10-22 at 11.06.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7057" y="3853490"/>
            <a:ext cx="2628525" cy="2616039"/>
          </a:xfrm>
          <a:prstGeom prst="rect">
            <a:avLst/>
          </a:prstGeom>
        </p:spPr>
      </p:pic>
    </p:spTree>
    <p:extLst>
      <p:ext uri="{BB962C8B-B14F-4D97-AF65-F5344CB8AC3E}">
        <p14:creationId xmlns:p14="http://schemas.microsoft.com/office/powerpoint/2010/main" val="355927081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577</TotalTime>
  <Words>1474</Words>
  <Application>Microsoft Macintosh PowerPoint</Application>
  <PresentationFormat>On-screen Show (4:3)</PresentationFormat>
  <Paragraphs>207</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Clarity</vt:lpstr>
      <vt:lpstr>The Laplacian spectrum of neural networks </vt:lpstr>
      <vt:lpstr>Structural Connectivity</vt:lpstr>
      <vt:lpstr>Network Analysis based on Graph Theory</vt:lpstr>
      <vt:lpstr>Basic in Graph Theory</vt:lpstr>
      <vt:lpstr>Graph Measures</vt:lpstr>
      <vt:lpstr>Network Models</vt:lpstr>
      <vt:lpstr>Three Neural Network From Literature</vt:lpstr>
      <vt:lpstr>Three Neural Network From Literature</vt:lpstr>
      <vt:lpstr>Three Neural Network From Literature</vt:lpstr>
      <vt:lpstr>Spectral Analysis</vt:lpstr>
      <vt:lpstr>Result: Small eigenvalues</vt:lpstr>
      <vt:lpstr>Result: Small eigenvalues</vt:lpstr>
      <vt:lpstr>Result: The largest eigenvalue</vt:lpstr>
      <vt:lpstr>Result: The largest eigenvalue</vt:lpstr>
      <vt:lpstr>Result: Eigenvalues near 1</vt:lpstr>
      <vt:lpstr>Result: Eigenvalues near 1</vt:lpstr>
      <vt:lpstr>Compare Neural Networks with Network Models </vt:lpstr>
      <vt:lpstr>Compare Neural Networks with Empirical Networks </vt:lpstr>
      <vt:lpstr>Result: Robustness </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Laplacian spectrum of neural networks </dc:title>
  <dc:creator>Jingwen Zhang</dc:creator>
  <cp:lastModifiedBy>Jingwen Zhang</cp:lastModifiedBy>
  <cp:revision>41</cp:revision>
  <dcterms:created xsi:type="dcterms:W3CDTF">2015-10-22T18:51:22Z</dcterms:created>
  <dcterms:modified xsi:type="dcterms:W3CDTF">2015-10-23T12:27:36Z</dcterms:modified>
</cp:coreProperties>
</file>